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oboto Slab"/>
      <p:regular r:id="rId52"/>
      <p:bold r:id="rId53"/>
    </p:embeddedFont>
    <p:embeddedFont>
      <p:font typeface="Roboto Thin"/>
      <p:regular r:id="rId54"/>
      <p:bold r:id="rId55"/>
      <p:italic r:id="rId56"/>
      <p:boldItalic r:id="rId57"/>
    </p:embeddedFont>
    <p:embeddedFont>
      <p:font typeface="Roboto"/>
      <p:regular r:id="rId58"/>
      <p:bold r:id="rId59"/>
      <p:italic r:id="rId60"/>
      <p:boldItalic r:id="rId61"/>
    </p:embeddedFont>
    <p:embeddedFont>
      <p:font typeface="Quattrocento Sans"/>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0" roundtripDataSignature="AMtx7mhWQx1g0MJCJw5OszrSLx1knBz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customschemas.google.com/relationships/presentationmetadata" Target="meta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QuattrocentoSans-regular.fntdata"/><Relationship Id="rId61" Type="http://schemas.openxmlformats.org/officeDocument/2006/relationships/font" Target="fonts/Roboto-boldItalic.fntdata"/><Relationship Id="rId20" Type="http://schemas.openxmlformats.org/officeDocument/2006/relationships/slide" Target="slides/slide13.xml"/><Relationship Id="rId64" Type="http://schemas.openxmlformats.org/officeDocument/2006/relationships/font" Target="fonts/QuattrocentoSans-italic.fntdata"/><Relationship Id="rId63" Type="http://schemas.openxmlformats.org/officeDocument/2006/relationships/font" Target="fonts/QuattrocentoSans-bold.fntdata"/><Relationship Id="rId22" Type="http://schemas.openxmlformats.org/officeDocument/2006/relationships/slide" Target="slides/slide15.xml"/><Relationship Id="rId66" Type="http://schemas.openxmlformats.org/officeDocument/2006/relationships/font" Target="fonts/RobotoMono-regular.fntdata"/><Relationship Id="rId21" Type="http://schemas.openxmlformats.org/officeDocument/2006/relationships/slide" Target="slides/slide14.xml"/><Relationship Id="rId65" Type="http://schemas.openxmlformats.org/officeDocument/2006/relationships/font" Target="fonts/QuattrocentoSans-boldItalic.fntdata"/><Relationship Id="rId24" Type="http://schemas.openxmlformats.org/officeDocument/2006/relationships/slide" Target="slides/slide17.xml"/><Relationship Id="rId68" Type="http://schemas.openxmlformats.org/officeDocument/2006/relationships/font" Target="fonts/RobotoMono-italic.fntdata"/><Relationship Id="rId23" Type="http://schemas.openxmlformats.org/officeDocument/2006/relationships/slide" Target="slides/slide16.xml"/><Relationship Id="rId67" Type="http://schemas.openxmlformats.org/officeDocument/2006/relationships/font" Target="fonts/RobotoMono-bold.fntdata"/><Relationship Id="rId60" Type="http://schemas.openxmlformats.org/officeDocument/2006/relationships/font" Target="fonts/Roboto-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4.xml"/><Relationship Id="rId55" Type="http://schemas.openxmlformats.org/officeDocument/2006/relationships/font" Target="fonts/RobotoThin-bold.fntdata"/><Relationship Id="rId10" Type="http://schemas.openxmlformats.org/officeDocument/2006/relationships/slide" Target="slides/slide3.xml"/><Relationship Id="rId54" Type="http://schemas.openxmlformats.org/officeDocument/2006/relationships/font" Target="fonts/RobotoThin-regular.fntdata"/><Relationship Id="rId13" Type="http://schemas.openxmlformats.org/officeDocument/2006/relationships/slide" Target="slides/slide6.xml"/><Relationship Id="rId57" Type="http://schemas.openxmlformats.org/officeDocument/2006/relationships/font" Target="fonts/RobotoThin-boldItalic.fntdata"/><Relationship Id="rId12" Type="http://schemas.openxmlformats.org/officeDocument/2006/relationships/slide" Target="slides/slide5.xml"/><Relationship Id="rId56" Type="http://schemas.openxmlformats.org/officeDocument/2006/relationships/font" Target="fonts/RobotoThin-italic.fntdata"/><Relationship Id="rId15" Type="http://schemas.openxmlformats.org/officeDocument/2006/relationships/slide" Target="slides/slide8.xml"/><Relationship Id="rId59" Type="http://schemas.openxmlformats.org/officeDocument/2006/relationships/font" Target="fonts/Roboto-bold.fntdata"/><Relationship Id="rId14" Type="http://schemas.openxmlformats.org/officeDocument/2006/relationships/slide" Target="slides/slide7.xml"/><Relationship Id="rId58" Type="http://schemas.openxmlformats.org/officeDocument/2006/relationships/font" Target="fonts/Robot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b13352d4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33b13352d47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309e00f9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No ready-made dataset is available, so we have to build one.</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Ontario weather data is hard to collect due to messy web pages — web scraping and automation are needed.</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Weather data comes from 10 different stations and must be averaged.</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Many rows have missing values that need filling.</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The three datasets must be merged using a new common key.</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Thousands of CSVs need to be scraped, collected, and cleaned.</a:t>
            </a:r>
            <a:br>
              <a:rPr lang="en-US" sz="1600">
                <a:solidFill>
                  <a:srgbClr val="00417D"/>
                </a:solidFill>
                <a:latin typeface="Calibri"/>
                <a:ea typeface="Calibri"/>
                <a:cs typeface="Calibri"/>
                <a:sym typeface="Calibri"/>
              </a:rPr>
            </a:br>
            <a:endParaRPr sz="1600">
              <a:solidFill>
                <a:srgbClr val="00417D"/>
              </a:solidFill>
              <a:latin typeface="Calibri"/>
              <a:ea typeface="Calibri"/>
              <a:cs typeface="Calibri"/>
              <a:sym typeface="Calibri"/>
            </a:endParaRPr>
          </a:p>
          <a:p>
            <a:pPr indent="-330200" lvl="0" marL="457200" rtl="0" algn="l">
              <a:spcBef>
                <a:spcPts val="0"/>
              </a:spcBef>
              <a:spcAft>
                <a:spcPts val="0"/>
              </a:spcAft>
              <a:buClr>
                <a:srgbClr val="00417D"/>
              </a:buClr>
              <a:buSzPts val="1600"/>
              <a:buFont typeface="Calibri"/>
              <a:buChar char="●"/>
            </a:pPr>
            <a:r>
              <a:rPr lang="en-US" sz="1600">
                <a:solidFill>
                  <a:srgbClr val="00417D"/>
                </a:solidFill>
                <a:latin typeface="Calibri"/>
                <a:ea typeface="Calibri"/>
                <a:cs typeface="Calibri"/>
                <a:sym typeface="Calibri"/>
              </a:rPr>
              <a:t>Different types of missing data require different imputation methods.</a:t>
            </a:r>
            <a:endParaRPr sz="1600">
              <a:solidFill>
                <a:srgbClr val="00417D"/>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383" name="Google Shape;383;g34309e00f9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2b9649e1d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342b9649e1d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b3e3c27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33b3e3c27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2b9649e1d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342b9649e1d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42b9649e1d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342b9649e1d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2b9649e1d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342b9649e1d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b3e3c277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33b3e3c2778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2b9649e1d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
        <p:nvSpPr>
          <p:cNvPr id="197" name="Google Shape;197;g342b9649e1d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2b9649e1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342b9649e1d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2b9649e1d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g342b9649e1d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b3e3c277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g33b3e3c277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3b3e3c277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33b3e3c277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42b9649e1d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342b9649e1d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b3e3c277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33b3e3c2778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b3e3c2778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 name="Google Shape;493;g33b3e3c2778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3b3e3c2778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33b3e3c2778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b3e3c2778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33b3e3c2778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b3e3c2778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33b3e3c277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t>Let’s take a look at this slide titled 'Models Comparison,' which outlines the framework for evaluating different predictive models in our study.The slide is divided into three key points. First, we have the Time Series Models, which include ARIMA and SARIMA.Second, we list the Machine Learning models: Random Forest, XGBoost, and LightGBM. These are advanced ensemble methods known for their ability to capture complex patterns in data,Finally, the slide highlights the Evaluation Metrics we use to assess these models. </a:t>
            </a:r>
            <a:endParaRPr/>
          </a:p>
          <a:p>
            <a:pPr indent="0" lvl="0" marL="0" rtl="0" algn="l">
              <a:lnSpc>
                <a:spcPct val="115000"/>
              </a:lnSpc>
              <a:spcBef>
                <a:spcPts val="1200"/>
              </a:spcBef>
              <a:spcAft>
                <a:spcPts val="0"/>
              </a:spcAft>
              <a:buSzPts val="1100"/>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526" name="Google Shape;52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top plot shows Random Forest’s demand forecast in red, capturing the cyclical pattern of historical demand, which ranges from 0.5 to 2.5 units. The bottom plot shows the price forecast in green, smoothing out historical spikes up to 1750 units, indicating difficulty with price volatility.</a:t>
            </a:r>
            <a:endParaRPr/>
          </a:p>
          <a:p>
            <a:pPr indent="0" lvl="0" marL="0" rtl="0" algn="l">
              <a:lnSpc>
                <a:spcPct val="100000"/>
              </a:lnSpc>
              <a:spcBef>
                <a:spcPts val="0"/>
              </a:spcBef>
              <a:spcAft>
                <a:spcPts val="0"/>
              </a:spcAft>
              <a:buSzPts val="1100"/>
              <a:buNone/>
            </a:pPr>
            <a:r>
              <a:t/>
            </a:r>
            <a:endParaRPr/>
          </a:p>
        </p:txBody>
      </p:sp>
      <p:sp>
        <p:nvSpPr>
          <p:cNvPr id="534" name="Google Shape;53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b39f9515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For LightGBM, the top plot’s demand forecast in red aligns well with historical cycles, similar to Random Forest. The bottom plot’s price forecast, also in red, smooths out spikes, underestimating price volatility like the previous model.</a:t>
            </a:r>
            <a:endParaRPr/>
          </a:p>
          <a:p>
            <a:pPr indent="0" lvl="0" marL="0" rtl="0" algn="l">
              <a:lnSpc>
                <a:spcPct val="100000"/>
              </a:lnSpc>
              <a:spcBef>
                <a:spcPts val="0"/>
              </a:spcBef>
              <a:spcAft>
                <a:spcPts val="0"/>
              </a:spcAft>
              <a:buSzPts val="1100"/>
              <a:buNone/>
            </a:pPr>
            <a:r>
              <a:t/>
            </a:r>
            <a:endParaRPr/>
          </a:p>
        </p:txBody>
      </p:sp>
      <p:sp>
        <p:nvSpPr>
          <p:cNvPr id="541" name="Google Shape;541;g33b39f9515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332e557c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Finally, XGBoost’s top plot shows a strong demand forecast in pink, matching historical trends. The bottom plot’s price forecast in green smooths spikes but is slightly more responsive to trends than the other models.</a:t>
            </a:r>
            <a:endParaRPr/>
          </a:p>
          <a:p>
            <a:pPr indent="0" lvl="0" marL="0" rtl="0" algn="l">
              <a:lnSpc>
                <a:spcPct val="100000"/>
              </a:lnSpc>
              <a:spcBef>
                <a:spcPts val="0"/>
              </a:spcBef>
              <a:spcAft>
                <a:spcPts val="0"/>
              </a:spcAft>
              <a:buSzPts val="1100"/>
              <a:buNone/>
            </a:pPr>
            <a:r>
              <a:t/>
            </a:r>
            <a:endParaRPr/>
          </a:p>
        </p:txBody>
      </p:sp>
      <p:sp>
        <p:nvSpPr>
          <p:cNvPr id="548" name="Google Shape;548;g34332e557c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3b13352d4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Let's take a look at Figure X, which presents the results and evaluation of four classification models: LightGBM, Random Forest, XGBoost, and ARIMA. The figure is divided into two main parts: a radar chart on the left and four confusion matrices on the right.</a:t>
            </a:r>
            <a:endParaRPr/>
          </a:p>
          <a:p>
            <a:pPr indent="0" lvl="0" marL="0" rtl="0" algn="l">
              <a:lnSpc>
                <a:spcPct val="115000"/>
              </a:lnSpc>
              <a:spcBef>
                <a:spcPts val="1200"/>
              </a:spcBef>
              <a:spcAft>
                <a:spcPts val="0"/>
              </a:spcAft>
              <a:buSzPts val="1100"/>
              <a:buNone/>
            </a:pPr>
            <a:r>
              <a:rPr lang="en-US"/>
              <a:t>The radar chart, labeled 'Classification Metrics,' compares the performance of the four models across four key metrics: Precision, Recall, F1-Score, and Accuracy. Each model is represented by a different colored line—LightGBM in blue, Random Forest in orange, XGBoost in green, and ARIMA in red. The values range from 0 to 1From the chart, we can observe that LightGBM and Random Forest generally outperform XGBoost and ARIMA across most metrics, with LightGBM showing particularly strong results in Precision and F1-Score.</a:t>
            </a:r>
            <a:endParaRPr/>
          </a:p>
          <a:p>
            <a:pPr indent="0" lvl="0" marL="0" rtl="0" algn="l">
              <a:lnSpc>
                <a:spcPct val="115000"/>
              </a:lnSpc>
              <a:spcBef>
                <a:spcPts val="1200"/>
              </a:spcBef>
              <a:spcAft>
                <a:spcPts val="0"/>
              </a:spcAft>
              <a:buSzPts val="1100"/>
              <a:buNone/>
            </a:pPr>
            <a:r>
              <a:rPr lang="en-US"/>
              <a:t>On the right side, we have the confusion matrices for each model, which provide a detailed breakdown of their classification performance. Each matrix shows the number of true positives, true negatives, false positives, and false negatives.Comparing the matrices, LightGBM and Random Forest again show better overall performance with higher true positive and true negative counts</a:t>
            </a:r>
            <a:endParaRPr/>
          </a:p>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
        <p:nvSpPr>
          <p:cNvPr id="556" name="Google Shape;556;g33b13352d4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3b39f9515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This slide compares LightGBM, Random Forest, XGBoost, and ARIMA on demand and price forecasting. The left heatmap shows demand metrics: LightGBM is best, ARIMA worst. The right heatmap shows price metrics: LightGBM leads again, ARIMA lags. LightGBM outperforms all.</a:t>
            </a:r>
            <a:endParaRPr/>
          </a:p>
          <a:p>
            <a:pPr indent="0" lvl="0" marL="0" rtl="0" algn="l">
              <a:lnSpc>
                <a:spcPct val="100000"/>
              </a:lnSpc>
              <a:spcBef>
                <a:spcPts val="0"/>
              </a:spcBef>
              <a:spcAft>
                <a:spcPts val="0"/>
              </a:spcAft>
              <a:buSzPts val="1100"/>
              <a:buNone/>
            </a:pPr>
            <a:r>
              <a:t/>
            </a:r>
            <a:endParaRPr/>
          </a:p>
        </p:txBody>
      </p:sp>
      <p:sp>
        <p:nvSpPr>
          <p:cNvPr id="564" name="Google Shape;564;g33b39f9515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Here's a concise, clear, 30-second English introduction for presenting to users on how to use the website: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website is an Ontario Energy Forecasting System built using Streamlit. To navigate, simply click the menu buttons at the top to access different sections: </a:t>
            </a:r>
            <a:r>
              <a:rPr b="1" lang="en-US">
                <a:solidFill>
                  <a:schemeClr val="dk1"/>
                </a:solidFill>
              </a:rPr>
              <a:t>Home</a:t>
            </a:r>
            <a:r>
              <a:rPr lang="en-US">
                <a:solidFill>
                  <a:schemeClr val="dk1"/>
                </a:solidFill>
              </a:rPr>
              <a:t> for an overview, </a:t>
            </a:r>
            <a:r>
              <a:rPr b="1" lang="en-US">
                <a:solidFill>
                  <a:schemeClr val="dk1"/>
                </a:solidFill>
              </a:rPr>
              <a:t>Visualization</a:t>
            </a:r>
            <a:r>
              <a:rPr lang="en-US">
                <a:solidFill>
                  <a:schemeClr val="dk1"/>
                </a:solidFill>
              </a:rPr>
              <a:t> to explore interactive charts, </a:t>
            </a:r>
            <a:r>
              <a:rPr b="1" lang="en-US">
                <a:solidFill>
                  <a:schemeClr val="dk1"/>
                </a:solidFill>
              </a:rPr>
              <a:t>Prediction</a:t>
            </a:r>
            <a:r>
              <a:rPr lang="en-US">
                <a:solidFill>
                  <a:schemeClr val="dk1"/>
                </a:solidFill>
              </a:rPr>
              <a:t> to select models and forecast electricity demand or prices, and </a:t>
            </a:r>
            <a:r>
              <a:rPr b="1" lang="en-US">
                <a:solidFill>
                  <a:schemeClr val="dk1"/>
                </a:solidFill>
              </a:rPr>
              <a:t>Evaluation</a:t>
            </a:r>
            <a:r>
              <a:rPr lang="en-US">
                <a:solidFill>
                  <a:schemeClr val="dk1"/>
                </a:solidFill>
              </a:rPr>
              <a:t> to review model performance. Select your preferred options from the dropdown menus, click the 'Run Prediction' button, and results will appear clearly on the screen. It's intuitive, straightforward, and designed to make energy forecasting easy."</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571" name="Google Shape;5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38b5797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38b5797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3b5bb8555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3b5bb8555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Here's a concise 30-second English introduction for presenting your GUI to the audience clearly: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desktop application, built using Python's Tkinter library, provides an intuitive interface for forecasting Ontario's energy demand. To navigate, simply click the menu button at the top right, then select from </a:t>
            </a:r>
            <a:r>
              <a:rPr b="1" lang="en-US">
                <a:solidFill>
                  <a:schemeClr val="dk1"/>
                </a:solidFill>
              </a:rPr>
              <a:t>Home</a:t>
            </a:r>
            <a:r>
              <a:rPr lang="en-US">
                <a:solidFill>
                  <a:schemeClr val="dk1"/>
                </a:solidFill>
              </a:rPr>
              <a:t>, </a:t>
            </a:r>
            <a:r>
              <a:rPr b="1" lang="en-US">
                <a:solidFill>
                  <a:schemeClr val="dk1"/>
                </a:solidFill>
              </a:rPr>
              <a:t>Visualization</a:t>
            </a:r>
            <a:r>
              <a:rPr lang="en-US">
                <a:solidFill>
                  <a:schemeClr val="dk1"/>
                </a:solidFill>
              </a:rPr>
              <a:t>, </a:t>
            </a:r>
            <a:r>
              <a:rPr b="1" lang="en-US">
                <a:solidFill>
                  <a:schemeClr val="dk1"/>
                </a:solidFill>
              </a:rPr>
              <a:t>Prediction</a:t>
            </a:r>
            <a:r>
              <a:rPr lang="en-US">
                <a:solidFill>
                  <a:schemeClr val="dk1"/>
                </a:solidFill>
              </a:rPr>
              <a:t>, or </a:t>
            </a:r>
            <a:r>
              <a:rPr b="1" lang="en-US">
                <a:solidFill>
                  <a:schemeClr val="dk1"/>
                </a:solidFill>
              </a:rPr>
              <a:t>Evaluation</a:t>
            </a:r>
            <a:r>
              <a:rPr lang="en-US">
                <a:solidFill>
                  <a:schemeClr val="dk1"/>
                </a:solidFill>
              </a:rPr>
              <a:t>. In </a:t>
            </a:r>
            <a:r>
              <a:rPr b="1" lang="en-US">
                <a:solidFill>
                  <a:schemeClr val="dk1"/>
                </a:solidFill>
              </a:rPr>
              <a:t>Visualization</a:t>
            </a:r>
            <a:r>
              <a:rPr lang="en-US">
                <a:solidFill>
                  <a:schemeClr val="dk1"/>
                </a:solidFill>
              </a:rPr>
              <a:t>, you can explore detailed charts; in </a:t>
            </a:r>
            <a:r>
              <a:rPr b="1" lang="en-US">
                <a:solidFill>
                  <a:schemeClr val="dk1"/>
                </a:solidFill>
              </a:rPr>
              <a:t>Prediction</a:t>
            </a:r>
            <a:r>
              <a:rPr lang="en-US">
                <a:solidFill>
                  <a:schemeClr val="dk1"/>
                </a:solidFill>
              </a:rPr>
              <a:t>, choose models and targets to forecast future energy trends; and in </a:t>
            </a:r>
            <a:r>
              <a:rPr b="1" lang="en-US">
                <a:solidFill>
                  <a:schemeClr val="dk1"/>
                </a:solidFill>
              </a:rPr>
              <a:t>Evaluation</a:t>
            </a:r>
            <a:r>
              <a:rPr lang="en-US">
                <a:solidFill>
                  <a:schemeClr val="dk1"/>
                </a:solidFill>
              </a:rPr>
              <a:t>, view clear results assessing each model's performance. The design is user-friendly, interactive, and makes energy forecasting straightforward."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3b13352d47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33b13352d47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42b9649e1d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342b9649e1d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42b9649e1d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g342b9649e1d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b13352d47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33b13352d47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b13352d4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33b13352d4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b13352d4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33b13352d4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309e00f9e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34309e00f9e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36"/>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3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2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3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00417D"/>
              </a:buClr>
              <a:buSzPts val="1800"/>
              <a:buNone/>
              <a:defRPr sz="1800"/>
            </a:lvl1pPr>
            <a:lvl2pPr lvl="1" algn="ctr">
              <a:lnSpc>
                <a:spcPct val="90000"/>
              </a:lnSpc>
              <a:spcBef>
                <a:spcPts val="400"/>
              </a:spcBef>
              <a:spcAft>
                <a:spcPts val="0"/>
              </a:spcAft>
              <a:buClr>
                <a:srgbClr val="00417D"/>
              </a:buClr>
              <a:buSzPts val="1500"/>
              <a:buNone/>
              <a:defRPr sz="1500"/>
            </a:lvl2pPr>
            <a:lvl3pPr lvl="2" algn="ctr">
              <a:lnSpc>
                <a:spcPct val="90000"/>
              </a:lnSpc>
              <a:spcBef>
                <a:spcPts val="400"/>
              </a:spcBef>
              <a:spcAft>
                <a:spcPts val="0"/>
              </a:spcAft>
              <a:buClr>
                <a:srgbClr val="00417D"/>
              </a:buClr>
              <a:buSzPts val="1400"/>
              <a:buNone/>
              <a:defRPr sz="1400"/>
            </a:lvl3pPr>
            <a:lvl4pPr lvl="3" algn="ctr">
              <a:lnSpc>
                <a:spcPct val="90000"/>
              </a:lnSpc>
              <a:spcBef>
                <a:spcPts val="400"/>
              </a:spcBef>
              <a:spcAft>
                <a:spcPts val="0"/>
              </a:spcAft>
              <a:buClr>
                <a:srgbClr val="00417D"/>
              </a:buClr>
              <a:buSzPts val="1200"/>
              <a:buNone/>
              <a:defRPr sz="1200"/>
            </a:lvl4pPr>
            <a:lvl5pPr lvl="4" algn="ctr">
              <a:lnSpc>
                <a:spcPct val="90000"/>
              </a:lnSpc>
              <a:spcBef>
                <a:spcPts val="400"/>
              </a:spcBef>
              <a:spcAft>
                <a:spcPts val="0"/>
              </a:spcAft>
              <a:buClr>
                <a:srgbClr val="00417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3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7" name="Google Shape;77;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38"/>
          <p:cNvSpPr txBox="1"/>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lt1"/>
              </a:buClr>
              <a:buSzPts val="3300"/>
              <a:buFont typeface="Calibri"/>
              <a:buNone/>
            </a:pPr>
            <a:r>
              <a:rPr b="0" i="0" lang="en-US" sz="3300" u="none" cap="none" strike="noStrike">
                <a:solidFill>
                  <a:schemeClr val="lt1"/>
                </a:solidFill>
                <a:latin typeface="Calibri"/>
                <a:ea typeface="Calibri"/>
                <a:cs typeface="Calibri"/>
                <a:sym typeface="Calibri"/>
              </a:rPr>
              <a:t>Click to edit Master title style</a:t>
            </a:r>
            <a:endParaRPr b="0" i="0" sz="33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39"/>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3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3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4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4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800"/>
              <a:buNone/>
              <a:defRPr b="1" sz="1800"/>
            </a:lvl1pPr>
            <a:lvl2pPr indent="-228600" lvl="1" marL="914400" algn="l">
              <a:lnSpc>
                <a:spcPct val="90000"/>
              </a:lnSpc>
              <a:spcBef>
                <a:spcPts val="400"/>
              </a:spcBef>
              <a:spcAft>
                <a:spcPts val="0"/>
              </a:spcAft>
              <a:buClr>
                <a:srgbClr val="00417D"/>
              </a:buClr>
              <a:buSzPts val="1500"/>
              <a:buNone/>
              <a:defRPr b="1" sz="1500"/>
            </a:lvl2pPr>
            <a:lvl3pPr indent="-228600" lvl="2" marL="1371600" algn="l">
              <a:lnSpc>
                <a:spcPct val="90000"/>
              </a:lnSpc>
              <a:spcBef>
                <a:spcPts val="400"/>
              </a:spcBef>
              <a:spcAft>
                <a:spcPts val="0"/>
              </a:spcAft>
              <a:buClr>
                <a:srgbClr val="00417D"/>
              </a:buClr>
              <a:buSzPts val="1400"/>
              <a:buNone/>
              <a:defRPr b="1" sz="1400"/>
            </a:lvl3pPr>
            <a:lvl4pPr indent="-228600" lvl="3" marL="1828800" algn="l">
              <a:lnSpc>
                <a:spcPct val="90000"/>
              </a:lnSpc>
              <a:spcBef>
                <a:spcPts val="400"/>
              </a:spcBef>
              <a:spcAft>
                <a:spcPts val="0"/>
              </a:spcAft>
              <a:buClr>
                <a:srgbClr val="00417D"/>
              </a:buClr>
              <a:buSzPts val="1200"/>
              <a:buNone/>
              <a:defRPr b="1" sz="1200"/>
            </a:lvl4pPr>
            <a:lvl5pPr indent="-228600" lvl="4" marL="2286000" algn="l">
              <a:lnSpc>
                <a:spcPct val="90000"/>
              </a:lnSpc>
              <a:spcBef>
                <a:spcPts val="400"/>
              </a:spcBef>
              <a:spcAft>
                <a:spcPts val="0"/>
              </a:spcAft>
              <a:buClr>
                <a:srgbClr val="00417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1" name="Google Shape;91;p40"/>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4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800"/>
              <a:buNone/>
              <a:defRPr b="1" sz="1800"/>
            </a:lvl1pPr>
            <a:lvl2pPr indent="-228600" lvl="1" marL="914400" algn="l">
              <a:lnSpc>
                <a:spcPct val="90000"/>
              </a:lnSpc>
              <a:spcBef>
                <a:spcPts val="400"/>
              </a:spcBef>
              <a:spcAft>
                <a:spcPts val="0"/>
              </a:spcAft>
              <a:buClr>
                <a:srgbClr val="00417D"/>
              </a:buClr>
              <a:buSzPts val="1500"/>
              <a:buNone/>
              <a:defRPr b="1" sz="1500"/>
            </a:lvl2pPr>
            <a:lvl3pPr indent="-228600" lvl="2" marL="1371600" algn="l">
              <a:lnSpc>
                <a:spcPct val="90000"/>
              </a:lnSpc>
              <a:spcBef>
                <a:spcPts val="400"/>
              </a:spcBef>
              <a:spcAft>
                <a:spcPts val="0"/>
              </a:spcAft>
              <a:buClr>
                <a:srgbClr val="00417D"/>
              </a:buClr>
              <a:buSzPts val="1400"/>
              <a:buNone/>
              <a:defRPr b="1" sz="1400"/>
            </a:lvl3pPr>
            <a:lvl4pPr indent="-228600" lvl="3" marL="1828800" algn="l">
              <a:lnSpc>
                <a:spcPct val="90000"/>
              </a:lnSpc>
              <a:spcBef>
                <a:spcPts val="400"/>
              </a:spcBef>
              <a:spcAft>
                <a:spcPts val="0"/>
              </a:spcAft>
              <a:buClr>
                <a:srgbClr val="00417D"/>
              </a:buClr>
              <a:buSzPts val="1200"/>
              <a:buNone/>
              <a:defRPr b="1" sz="1200"/>
            </a:lvl4pPr>
            <a:lvl5pPr indent="-228600" lvl="4" marL="2286000" algn="l">
              <a:lnSpc>
                <a:spcPct val="90000"/>
              </a:lnSpc>
              <a:spcBef>
                <a:spcPts val="400"/>
              </a:spcBef>
              <a:spcAft>
                <a:spcPts val="0"/>
              </a:spcAft>
              <a:buClr>
                <a:srgbClr val="00417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3" name="Google Shape;93;p40"/>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4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2" name="Shape 102"/>
        <p:cNvGrpSpPr/>
        <p:nvPr/>
      </p:nvGrpSpPr>
      <p:grpSpPr>
        <a:xfrm>
          <a:off x="0" y="0"/>
          <a:ext cx="0" cy="0"/>
          <a:chOff x="0" y="0"/>
          <a:chExt cx="0" cy="0"/>
        </a:xfrm>
      </p:grpSpPr>
      <p:sp>
        <p:nvSpPr>
          <p:cNvPr id="103" name="Google Shape;103;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42"/>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7" name="Shape 107"/>
        <p:cNvGrpSpPr/>
        <p:nvPr/>
      </p:nvGrpSpPr>
      <p:grpSpPr>
        <a:xfrm>
          <a:off x="0" y="0"/>
          <a:ext cx="0" cy="0"/>
          <a:chOff x="0" y="0"/>
          <a:chExt cx="0" cy="0"/>
        </a:xfrm>
      </p:grpSpPr>
      <p:sp>
        <p:nvSpPr>
          <p:cNvPr id="108" name="Google Shape;108;p43"/>
          <p:cNvSpPr txBox="1"/>
          <p:nvPr>
            <p:ph idx="1" type="body"/>
          </p:nvPr>
        </p:nvSpPr>
        <p:spPr>
          <a:xfrm>
            <a:off x="3887391" y="1543050"/>
            <a:ext cx="4629300" cy="28527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417D"/>
              </a:buClr>
              <a:buSzPts val="2400"/>
              <a:buChar char="•"/>
              <a:defRPr sz="2400"/>
            </a:lvl1pPr>
            <a:lvl2pPr indent="-361950" lvl="1" marL="914400" algn="l">
              <a:lnSpc>
                <a:spcPct val="90000"/>
              </a:lnSpc>
              <a:spcBef>
                <a:spcPts val="400"/>
              </a:spcBef>
              <a:spcAft>
                <a:spcPts val="0"/>
              </a:spcAft>
              <a:buClr>
                <a:srgbClr val="00417D"/>
              </a:buClr>
              <a:buSzPts val="2100"/>
              <a:buChar char="•"/>
              <a:defRPr sz="2100"/>
            </a:lvl2pPr>
            <a:lvl3pPr indent="-342900" lvl="2" marL="1371600" algn="l">
              <a:lnSpc>
                <a:spcPct val="90000"/>
              </a:lnSpc>
              <a:spcBef>
                <a:spcPts val="400"/>
              </a:spcBef>
              <a:spcAft>
                <a:spcPts val="0"/>
              </a:spcAft>
              <a:buClr>
                <a:srgbClr val="00417D"/>
              </a:buClr>
              <a:buSzPts val="1800"/>
              <a:buChar char="•"/>
              <a:defRPr sz="1800"/>
            </a:lvl3pPr>
            <a:lvl4pPr indent="-323850" lvl="3" marL="1828800" algn="l">
              <a:lnSpc>
                <a:spcPct val="90000"/>
              </a:lnSpc>
              <a:spcBef>
                <a:spcPts val="400"/>
              </a:spcBef>
              <a:spcAft>
                <a:spcPts val="0"/>
              </a:spcAft>
              <a:buClr>
                <a:srgbClr val="00417D"/>
              </a:buClr>
              <a:buSzPts val="1500"/>
              <a:buChar char="•"/>
              <a:defRPr sz="1500"/>
            </a:lvl4pPr>
            <a:lvl5pPr indent="-323850" lvl="4" marL="2286000" algn="l">
              <a:lnSpc>
                <a:spcPct val="90000"/>
              </a:lnSpc>
              <a:spcBef>
                <a:spcPts val="400"/>
              </a:spcBef>
              <a:spcAft>
                <a:spcPts val="0"/>
              </a:spcAft>
              <a:buClr>
                <a:srgbClr val="00417D"/>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9" name="Google Shape;109;p4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200"/>
              <a:buNone/>
              <a:defRPr sz="1200"/>
            </a:lvl1pPr>
            <a:lvl2pPr indent="-228600" lvl="1" marL="914400" algn="l">
              <a:lnSpc>
                <a:spcPct val="90000"/>
              </a:lnSpc>
              <a:spcBef>
                <a:spcPts val="400"/>
              </a:spcBef>
              <a:spcAft>
                <a:spcPts val="0"/>
              </a:spcAft>
              <a:buClr>
                <a:srgbClr val="00417D"/>
              </a:buClr>
              <a:buSzPts val="1100"/>
              <a:buNone/>
              <a:defRPr sz="1100"/>
            </a:lvl2pPr>
            <a:lvl3pPr indent="-228600" lvl="2" marL="1371600" algn="l">
              <a:lnSpc>
                <a:spcPct val="90000"/>
              </a:lnSpc>
              <a:spcBef>
                <a:spcPts val="400"/>
              </a:spcBef>
              <a:spcAft>
                <a:spcPts val="0"/>
              </a:spcAft>
              <a:buClr>
                <a:srgbClr val="00417D"/>
              </a:buClr>
              <a:buSzPts val="900"/>
              <a:buNone/>
              <a:defRPr sz="900"/>
            </a:lvl3pPr>
            <a:lvl4pPr indent="-228600" lvl="3" marL="1828800" algn="l">
              <a:lnSpc>
                <a:spcPct val="90000"/>
              </a:lnSpc>
              <a:spcBef>
                <a:spcPts val="400"/>
              </a:spcBef>
              <a:spcAft>
                <a:spcPts val="0"/>
              </a:spcAft>
              <a:buClr>
                <a:srgbClr val="00417D"/>
              </a:buClr>
              <a:buSzPts val="800"/>
              <a:buNone/>
              <a:defRPr sz="800"/>
            </a:lvl4pPr>
            <a:lvl5pPr indent="-228600" lvl="4" marL="2286000" algn="l">
              <a:lnSpc>
                <a:spcPct val="90000"/>
              </a:lnSpc>
              <a:spcBef>
                <a:spcPts val="400"/>
              </a:spcBef>
              <a:spcAft>
                <a:spcPts val="0"/>
              </a:spcAft>
              <a:buClr>
                <a:srgbClr val="00417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43"/>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14" name="Shape 114"/>
        <p:cNvGrpSpPr/>
        <p:nvPr/>
      </p:nvGrpSpPr>
      <p:grpSpPr>
        <a:xfrm>
          <a:off x="0" y="0"/>
          <a:ext cx="0" cy="0"/>
          <a:chOff x="0" y="0"/>
          <a:chExt cx="0" cy="0"/>
        </a:xfrm>
      </p:grpSpPr>
      <p:sp>
        <p:nvSpPr>
          <p:cNvPr id="115" name="Google Shape;115;p44"/>
          <p:cNvSpPr/>
          <p:nvPr>
            <p:ph idx="2" type="pic"/>
          </p:nvPr>
        </p:nvSpPr>
        <p:spPr>
          <a:xfrm>
            <a:off x="3887391" y="1543050"/>
            <a:ext cx="4629300" cy="2852700"/>
          </a:xfrm>
          <a:prstGeom prst="rect">
            <a:avLst/>
          </a:prstGeom>
          <a:noFill/>
          <a:ln>
            <a:noFill/>
          </a:ln>
        </p:spPr>
      </p:sp>
      <p:sp>
        <p:nvSpPr>
          <p:cNvPr id="116" name="Google Shape;116;p4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200"/>
              <a:buNone/>
              <a:defRPr sz="1200"/>
            </a:lvl1pPr>
            <a:lvl2pPr indent="-228600" lvl="1" marL="914400" algn="l">
              <a:lnSpc>
                <a:spcPct val="90000"/>
              </a:lnSpc>
              <a:spcBef>
                <a:spcPts val="400"/>
              </a:spcBef>
              <a:spcAft>
                <a:spcPts val="0"/>
              </a:spcAft>
              <a:buClr>
                <a:srgbClr val="00417D"/>
              </a:buClr>
              <a:buSzPts val="1100"/>
              <a:buNone/>
              <a:defRPr sz="1100"/>
            </a:lvl2pPr>
            <a:lvl3pPr indent="-228600" lvl="2" marL="1371600" algn="l">
              <a:lnSpc>
                <a:spcPct val="90000"/>
              </a:lnSpc>
              <a:spcBef>
                <a:spcPts val="400"/>
              </a:spcBef>
              <a:spcAft>
                <a:spcPts val="0"/>
              </a:spcAft>
              <a:buClr>
                <a:srgbClr val="00417D"/>
              </a:buClr>
              <a:buSzPts val="900"/>
              <a:buNone/>
              <a:defRPr sz="900"/>
            </a:lvl3pPr>
            <a:lvl4pPr indent="-228600" lvl="3" marL="1828800" algn="l">
              <a:lnSpc>
                <a:spcPct val="90000"/>
              </a:lnSpc>
              <a:spcBef>
                <a:spcPts val="400"/>
              </a:spcBef>
              <a:spcAft>
                <a:spcPts val="0"/>
              </a:spcAft>
              <a:buClr>
                <a:srgbClr val="00417D"/>
              </a:buClr>
              <a:buSzPts val="800"/>
              <a:buNone/>
              <a:defRPr sz="800"/>
            </a:lvl4pPr>
            <a:lvl5pPr indent="-228600" lvl="4" marL="2286000" algn="l">
              <a:lnSpc>
                <a:spcPct val="90000"/>
              </a:lnSpc>
              <a:spcBef>
                <a:spcPts val="400"/>
              </a:spcBef>
              <a:spcAft>
                <a:spcPts val="0"/>
              </a:spcAft>
              <a:buClr>
                <a:srgbClr val="00417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7" name="Google Shape;117;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44"/>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 name="Shape 127"/>
        <p:cNvGrpSpPr/>
        <p:nvPr/>
      </p:nvGrpSpPr>
      <p:grpSpPr>
        <a:xfrm>
          <a:off x="0" y="0"/>
          <a:ext cx="0" cy="0"/>
          <a:chOff x="0" y="0"/>
          <a:chExt cx="0" cy="0"/>
        </a:xfrm>
      </p:grpSpPr>
      <p:sp>
        <p:nvSpPr>
          <p:cNvPr id="128" name="Google Shape;128;g342b9649e1d_0_15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g342b9649e1d_0_15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00417D"/>
              </a:buClr>
              <a:buSzPts val="1800"/>
              <a:buNone/>
              <a:defRPr sz="1800"/>
            </a:lvl1pPr>
            <a:lvl2pPr lvl="1" algn="ctr">
              <a:lnSpc>
                <a:spcPct val="90000"/>
              </a:lnSpc>
              <a:spcBef>
                <a:spcPts val="400"/>
              </a:spcBef>
              <a:spcAft>
                <a:spcPts val="0"/>
              </a:spcAft>
              <a:buClr>
                <a:srgbClr val="00417D"/>
              </a:buClr>
              <a:buSzPts val="1500"/>
              <a:buNone/>
              <a:defRPr sz="1500"/>
            </a:lvl2pPr>
            <a:lvl3pPr lvl="2" algn="ctr">
              <a:lnSpc>
                <a:spcPct val="90000"/>
              </a:lnSpc>
              <a:spcBef>
                <a:spcPts val="400"/>
              </a:spcBef>
              <a:spcAft>
                <a:spcPts val="0"/>
              </a:spcAft>
              <a:buClr>
                <a:srgbClr val="00417D"/>
              </a:buClr>
              <a:buSzPts val="1400"/>
              <a:buNone/>
              <a:defRPr sz="1400"/>
            </a:lvl3pPr>
            <a:lvl4pPr lvl="3" algn="ctr">
              <a:lnSpc>
                <a:spcPct val="90000"/>
              </a:lnSpc>
              <a:spcBef>
                <a:spcPts val="400"/>
              </a:spcBef>
              <a:spcAft>
                <a:spcPts val="0"/>
              </a:spcAft>
              <a:buClr>
                <a:srgbClr val="00417D"/>
              </a:buClr>
              <a:buSzPts val="1200"/>
              <a:buNone/>
              <a:defRPr sz="1200"/>
            </a:lvl4pPr>
            <a:lvl5pPr lvl="4" algn="ctr">
              <a:lnSpc>
                <a:spcPct val="90000"/>
              </a:lnSpc>
              <a:spcBef>
                <a:spcPts val="400"/>
              </a:spcBef>
              <a:spcAft>
                <a:spcPts val="0"/>
              </a:spcAft>
              <a:buClr>
                <a:srgbClr val="00417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0" name="Google Shape;130;g342b9649e1d_0_1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g342b9649e1d_0_1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g342b9649e1d_0_1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 name="Shape 133"/>
        <p:cNvGrpSpPr/>
        <p:nvPr/>
      </p:nvGrpSpPr>
      <p:grpSpPr>
        <a:xfrm>
          <a:off x="0" y="0"/>
          <a:ext cx="0" cy="0"/>
          <a:chOff x="0" y="0"/>
          <a:chExt cx="0" cy="0"/>
        </a:xfrm>
      </p:grpSpPr>
      <p:sp>
        <p:nvSpPr>
          <p:cNvPr id="134" name="Google Shape;134;g342b9649e1d_0_16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g342b9649e1d_0_16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g342b9649e1d_0_1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g342b9649e1d_0_1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g342b9649e1d_0_1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 name="Shape 139"/>
        <p:cNvGrpSpPr/>
        <p:nvPr/>
      </p:nvGrpSpPr>
      <p:grpSpPr>
        <a:xfrm>
          <a:off x="0" y="0"/>
          <a:ext cx="0" cy="0"/>
          <a:chOff x="0" y="0"/>
          <a:chExt cx="0" cy="0"/>
        </a:xfrm>
      </p:grpSpPr>
      <p:sp>
        <p:nvSpPr>
          <p:cNvPr id="140" name="Google Shape;140;g342b9649e1d_0_16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g342b9649e1d_0_16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2" name="Google Shape;142;g342b9649e1d_0_16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g342b9649e1d_0_16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g342b9649e1d_0_1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g342b9649e1d_0_167"/>
          <p:cNvSpPr txBox="1"/>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lt1"/>
              </a:buClr>
              <a:buSzPts val="3300"/>
              <a:buFont typeface="Calibri"/>
              <a:buNone/>
            </a:pPr>
            <a:r>
              <a:rPr b="0" i="0" lang="en-US" sz="3300" u="none" cap="none" strike="noStrike">
                <a:solidFill>
                  <a:schemeClr val="lt1"/>
                </a:solidFill>
                <a:latin typeface="Calibri"/>
                <a:ea typeface="Calibri"/>
                <a:cs typeface="Calibri"/>
                <a:sym typeface="Calibri"/>
              </a:rPr>
              <a:t>Click to edit Master title style</a:t>
            </a:r>
            <a:endParaRPr b="0" i="0" sz="33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 name="Shape 146"/>
        <p:cNvGrpSpPr/>
        <p:nvPr/>
      </p:nvGrpSpPr>
      <p:grpSpPr>
        <a:xfrm>
          <a:off x="0" y="0"/>
          <a:ext cx="0" cy="0"/>
          <a:chOff x="0" y="0"/>
          <a:chExt cx="0" cy="0"/>
        </a:xfrm>
      </p:grpSpPr>
      <p:sp>
        <p:nvSpPr>
          <p:cNvPr id="147" name="Google Shape;147;g342b9649e1d_0_174"/>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g342b9649e1d_0_17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g342b9649e1d_0_17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g342b9649e1d_0_1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g342b9649e1d_0_1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g342b9649e1d_0_1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3" name="Shape 153"/>
        <p:cNvGrpSpPr/>
        <p:nvPr/>
      </p:nvGrpSpPr>
      <p:grpSpPr>
        <a:xfrm>
          <a:off x="0" y="0"/>
          <a:ext cx="0" cy="0"/>
          <a:chOff x="0" y="0"/>
          <a:chExt cx="0" cy="0"/>
        </a:xfrm>
      </p:grpSpPr>
      <p:sp>
        <p:nvSpPr>
          <p:cNvPr id="154" name="Google Shape;154;g342b9649e1d_0_18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g342b9649e1d_0_181"/>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800"/>
              <a:buNone/>
              <a:defRPr b="1" sz="1800"/>
            </a:lvl1pPr>
            <a:lvl2pPr indent="-228600" lvl="1" marL="914400" algn="l">
              <a:lnSpc>
                <a:spcPct val="90000"/>
              </a:lnSpc>
              <a:spcBef>
                <a:spcPts val="400"/>
              </a:spcBef>
              <a:spcAft>
                <a:spcPts val="0"/>
              </a:spcAft>
              <a:buClr>
                <a:srgbClr val="00417D"/>
              </a:buClr>
              <a:buSzPts val="1500"/>
              <a:buNone/>
              <a:defRPr b="1" sz="1500"/>
            </a:lvl2pPr>
            <a:lvl3pPr indent="-228600" lvl="2" marL="1371600" algn="l">
              <a:lnSpc>
                <a:spcPct val="90000"/>
              </a:lnSpc>
              <a:spcBef>
                <a:spcPts val="400"/>
              </a:spcBef>
              <a:spcAft>
                <a:spcPts val="0"/>
              </a:spcAft>
              <a:buClr>
                <a:srgbClr val="00417D"/>
              </a:buClr>
              <a:buSzPts val="1400"/>
              <a:buNone/>
              <a:defRPr b="1" sz="1400"/>
            </a:lvl3pPr>
            <a:lvl4pPr indent="-228600" lvl="3" marL="1828800" algn="l">
              <a:lnSpc>
                <a:spcPct val="90000"/>
              </a:lnSpc>
              <a:spcBef>
                <a:spcPts val="400"/>
              </a:spcBef>
              <a:spcAft>
                <a:spcPts val="0"/>
              </a:spcAft>
              <a:buClr>
                <a:srgbClr val="00417D"/>
              </a:buClr>
              <a:buSzPts val="1200"/>
              <a:buNone/>
              <a:defRPr b="1" sz="1200"/>
            </a:lvl4pPr>
            <a:lvl5pPr indent="-228600" lvl="4" marL="2286000" algn="l">
              <a:lnSpc>
                <a:spcPct val="90000"/>
              </a:lnSpc>
              <a:spcBef>
                <a:spcPts val="400"/>
              </a:spcBef>
              <a:spcAft>
                <a:spcPts val="0"/>
              </a:spcAft>
              <a:buClr>
                <a:srgbClr val="00417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6" name="Google Shape;156;g342b9649e1d_0_181"/>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g342b9649e1d_0_18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800"/>
              <a:buNone/>
              <a:defRPr b="1" sz="1800"/>
            </a:lvl1pPr>
            <a:lvl2pPr indent="-228600" lvl="1" marL="914400" algn="l">
              <a:lnSpc>
                <a:spcPct val="90000"/>
              </a:lnSpc>
              <a:spcBef>
                <a:spcPts val="400"/>
              </a:spcBef>
              <a:spcAft>
                <a:spcPts val="0"/>
              </a:spcAft>
              <a:buClr>
                <a:srgbClr val="00417D"/>
              </a:buClr>
              <a:buSzPts val="1500"/>
              <a:buNone/>
              <a:defRPr b="1" sz="1500"/>
            </a:lvl2pPr>
            <a:lvl3pPr indent="-228600" lvl="2" marL="1371600" algn="l">
              <a:lnSpc>
                <a:spcPct val="90000"/>
              </a:lnSpc>
              <a:spcBef>
                <a:spcPts val="400"/>
              </a:spcBef>
              <a:spcAft>
                <a:spcPts val="0"/>
              </a:spcAft>
              <a:buClr>
                <a:srgbClr val="00417D"/>
              </a:buClr>
              <a:buSzPts val="1400"/>
              <a:buNone/>
              <a:defRPr b="1" sz="1400"/>
            </a:lvl3pPr>
            <a:lvl4pPr indent="-228600" lvl="3" marL="1828800" algn="l">
              <a:lnSpc>
                <a:spcPct val="90000"/>
              </a:lnSpc>
              <a:spcBef>
                <a:spcPts val="400"/>
              </a:spcBef>
              <a:spcAft>
                <a:spcPts val="0"/>
              </a:spcAft>
              <a:buClr>
                <a:srgbClr val="00417D"/>
              </a:buClr>
              <a:buSzPts val="1200"/>
              <a:buNone/>
              <a:defRPr b="1" sz="1200"/>
            </a:lvl4pPr>
            <a:lvl5pPr indent="-228600" lvl="4" marL="2286000" algn="l">
              <a:lnSpc>
                <a:spcPct val="90000"/>
              </a:lnSpc>
              <a:spcBef>
                <a:spcPts val="400"/>
              </a:spcBef>
              <a:spcAft>
                <a:spcPts val="0"/>
              </a:spcAft>
              <a:buClr>
                <a:srgbClr val="00417D"/>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8" name="Google Shape;158;g342b9649e1d_0_181"/>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417D"/>
              </a:buClr>
              <a:buSzPts val="1400"/>
              <a:buChar char="•"/>
              <a:defRPr/>
            </a:lvl1pPr>
            <a:lvl2pPr indent="-317500" lvl="1" marL="914400" algn="l">
              <a:lnSpc>
                <a:spcPct val="90000"/>
              </a:lnSpc>
              <a:spcBef>
                <a:spcPts val="400"/>
              </a:spcBef>
              <a:spcAft>
                <a:spcPts val="0"/>
              </a:spcAft>
              <a:buClr>
                <a:srgbClr val="00417D"/>
              </a:buClr>
              <a:buSzPts val="1400"/>
              <a:buChar char="•"/>
              <a:defRPr/>
            </a:lvl2pPr>
            <a:lvl3pPr indent="-317500" lvl="2" marL="1371600" algn="l">
              <a:lnSpc>
                <a:spcPct val="90000"/>
              </a:lnSpc>
              <a:spcBef>
                <a:spcPts val="400"/>
              </a:spcBef>
              <a:spcAft>
                <a:spcPts val="0"/>
              </a:spcAft>
              <a:buClr>
                <a:srgbClr val="00417D"/>
              </a:buClr>
              <a:buSzPts val="1400"/>
              <a:buChar char="•"/>
              <a:defRPr/>
            </a:lvl3pPr>
            <a:lvl4pPr indent="-317500" lvl="3" marL="1828800" algn="l">
              <a:lnSpc>
                <a:spcPct val="90000"/>
              </a:lnSpc>
              <a:spcBef>
                <a:spcPts val="400"/>
              </a:spcBef>
              <a:spcAft>
                <a:spcPts val="0"/>
              </a:spcAft>
              <a:buClr>
                <a:srgbClr val="00417D"/>
              </a:buClr>
              <a:buSzPts val="1400"/>
              <a:buChar char="•"/>
              <a:defRPr/>
            </a:lvl4pPr>
            <a:lvl5pPr indent="-317500" lvl="4" marL="2286000" algn="l">
              <a:lnSpc>
                <a:spcPct val="90000"/>
              </a:lnSpc>
              <a:spcBef>
                <a:spcPts val="400"/>
              </a:spcBef>
              <a:spcAft>
                <a:spcPts val="0"/>
              </a:spcAft>
              <a:buClr>
                <a:srgbClr val="00417D"/>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g342b9649e1d_0_1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g342b9649e1d_0_1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g342b9649e1d_0_1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g342b9649e1d_0_19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 name="Google Shape;164;g342b9649e1d_0_19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g342b9649e1d_0_19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g342b9649e1d_0_19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7" name="Shape 167"/>
        <p:cNvGrpSpPr/>
        <p:nvPr/>
      </p:nvGrpSpPr>
      <p:grpSpPr>
        <a:xfrm>
          <a:off x="0" y="0"/>
          <a:ext cx="0" cy="0"/>
          <a:chOff x="0" y="0"/>
          <a:chExt cx="0" cy="0"/>
        </a:xfrm>
      </p:grpSpPr>
      <p:sp>
        <p:nvSpPr>
          <p:cNvPr id="168" name="Google Shape;168;g342b9649e1d_0_1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g342b9649e1d_0_1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g342b9649e1d_0_1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g342b9649e1d_0_19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2" name="Shape 172"/>
        <p:cNvGrpSpPr/>
        <p:nvPr/>
      </p:nvGrpSpPr>
      <p:grpSpPr>
        <a:xfrm>
          <a:off x="0" y="0"/>
          <a:ext cx="0" cy="0"/>
          <a:chOff x="0" y="0"/>
          <a:chExt cx="0" cy="0"/>
        </a:xfrm>
      </p:grpSpPr>
      <p:sp>
        <p:nvSpPr>
          <p:cNvPr id="173" name="Google Shape;173;g342b9649e1d_0_200"/>
          <p:cNvSpPr txBox="1"/>
          <p:nvPr>
            <p:ph idx="1" type="body"/>
          </p:nvPr>
        </p:nvSpPr>
        <p:spPr>
          <a:xfrm>
            <a:off x="3887391" y="1543050"/>
            <a:ext cx="4629300" cy="28527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417D"/>
              </a:buClr>
              <a:buSzPts val="2400"/>
              <a:buChar char="•"/>
              <a:defRPr sz="2400"/>
            </a:lvl1pPr>
            <a:lvl2pPr indent="-361950" lvl="1" marL="914400" algn="l">
              <a:lnSpc>
                <a:spcPct val="90000"/>
              </a:lnSpc>
              <a:spcBef>
                <a:spcPts val="400"/>
              </a:spcBef>
              <a:spcAft>
                <a:spcPts val="0"/>
              </a:spcAft>
              <a:buClr>
                <a:srgbClr val="00417D"/>
              </a:buClr>
              <a:buSzPts val="2100"/>
              <a:buChar char="•"/>
              <a:defRPr sz="2100"/>
            </a:lvl2pPr>
            <a:lvl3pPr indent="-342900" lvl="2" marL="1371600" algn="l">
              <a:lnSpc>
                <a:spcPct val="90000"/>
              </a:lnSpc>
              <a:spcBef>
                <a:spcPts val="400"/>
              </a:spcBef>
              <a:spcAft>
                <a:spcPts val="0"/>
              </a:spcAft>
              <a:buClr>
                <a:srgbClr val="00417D"/>
              </a:buClr>
              <a:buSzPts val="1800"/>
              <a:buChar char="•"/>
              <a:defRPr sz="1800"/>
            </a:lvl3pPr>
            <a:lvl4pPr indent="-323850" lvl="3" marL="1828800" algn="l">
              <a:lnSpc>
                <a:spcPct val="90000"/>
              </a:lnSpc>
              <a:spcBef>
                <a:spcPts val="400"/>
              </a:spcBef>
              <a:spcAft>
                <a:spcPts val="0"/>
              </a:spcAft>
              <a:buClr>
                <a:srgbClr val="00417D"/>
              </a:buClr>
              <a:buSzPts val="1500"/>
              <a:buChar char="•"/>
              <a:defRPr sz="1500"/>
            </a:lvl4pPr>
            <a:lvl5pPr indent="-323850" lvl="4" marL="2286000" algn="l">
              <a:lnSpc>
                <a:spcPct val="90000"/>
              </a:lnSpc>
              <a:spcBef>
                <a:spcPts val="400"/>
              </a:spcBef>
              <a:spcAft>
                <a:spcPts val="0"/>
              </a:spcAft>
              <a:buClr>
                <a:srgbClr val="00417D"/>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4" name="Google Shape;174;g342b9649e1d_0_20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200"/>
              <a:buNone/>
              <a:defRPr sz="1200"/>
            </a:lvl1pPr>
            <a:lvl2pPr indent="-228600" lvl="1" marL="914400" algn="l">
              <a:lnSpc>
                <a:spcPct val="90000"/>
              </a:lnSpc>
              <a:spcBef>
                <a:spcPts val="400"/>
              </a:spcBef>
              <a:spcAft>
                <a:spcPts val="0"/>
              </a:spcAft>
              <a:buClr>
                <a:srgbClr val="00417D"/>
              </a:buClr>
              <a:buSzPts val="1100"/>
              <a:buNone/>
              <a:defRPr sz="1100"/>
            </a:lvl2pPr>
            <a:lvl3pPr indent="-228600" lvl="2" marL="1371600" algn="l">
              <a:lnSpc>
                <a:spcPct val="90000"/>
              </a:lnSpc>
              <a:spcBef>
                <a:spcPts val="400"/>
              </a:spcBef>
              <a:spcAft>
                <a:spcPts val="0"/>
              </a:spcAft>
              <a:buClr>
                <a:srgbClr val="00417D"/>
              </a:buClr>
              <a:buSzPts val="900"/>
              <a:buNone/>
              <a:defRPr sz="900"/>
            </a:lvl3pPr>
            <a:lvl4pPr indent="-228600" lvl="3" marL="1828800" algn="l">
              <a:lnSpc>
                <a:spcPct val="90000"/>
              </a:lnSpc>
              <a:spcBef>
                <a:spcPts val="400"/>
              </a:spcBef>
              <a:spcAft>
                <a:spcPts val="0"/>
              </a:spcAft>
              <a:buClr>
                <a:srgbClr val="00417D"/>
              </a:buClr>
              <a:buSzPts val="800"/>
              <a:buNone/>
              <a:defRPr sz="800"/>
            </a:lvl4pPr>
            <a:lvl5pPr indent="-228600" lvl="4" marL="2286000" algn="l">
              <a:lnSpc>
                <a:spcPct val="90000"/>
              </a:lnSpc>
              <a:spcBef>
                <a:spcPts val="400"/>
              </a:spcBef>
              <a:spcAft>
                <a:spcPts val="0"/>
              </a:spcAft>
              <a:buClr>
                <a:srgbClr val="00417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5" name="Google Shape;175;g342b9649e1d_0_2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g342b9649e1d_0_2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g342b9649e1d_0_2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8" name="Google Shape;178;g342b9649e1d_0_20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79" name="Shape 179"/>
        <p:cNvGrpSpPr/>
        <p:nvPr/>
      </p:nvGrpSpPr>
      <p:grpSpPr>
        <a:xfrm>
          <a:off x="0" y="0"/>
          <a:ext cx="0" cy="0"/>
          <a:chOff x="0" y="0"/>
          <a:chExt cx="0" cy="0"/>
        </a:xfrm>
      </p:grpSpPr>
      <p:sp>
        <p:nvSpPr>
          <p:cNvPr id="180" name="Google Shape;180;g342b9649e1d_0_207"/>
          <p:cNvSpPr/>
          <p:nvPr>
            <p:ph idx="2" type="pic"/>
          </p:nvPr>
        </p:nvSpPr>
        <p:spPr>
          <a:xfrm>
            <a:off x="3887391" y="1543050"/>
            <a:ext cx="4629300" cy="2852700"/>
          </a:xfrm>
          <a:prstGeom prst="rect">
            <a:avLst/>
          </a:prstGeom>
          <a:noFill/>
          <a:ln>
            <a:noFill/>
          </a:ln>
        </p:spPr>
      </p:sp>
      <p:sp>
        <p:nvSpPr>
          <p:cNvPr id="181" name="Google Shape;181;g342b9649e1d_0_207"/>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417D"/>
              </a:buClr>
              <a:buSzPts val="1200"/>
              <a:buNone/>
              <a:defRPr sz="1200"/>
            </a:lvl1pPr>
            <a:lvl2pPr indent="-228600" lvl="1" marL="914400" algn="l">
              <a:lnSpc>
                <a:spcPct val="90000"/>
              </a:lnSpc>
              <a:spcBef>
                <a:spcPts val="400"/>
              </a:spcBef>
              <a:spcAft>
                <a:spcPts val="0"/>
              </a:spcAft>
              <a:buClr>
                <a:srgbClr val="00417D"/>
              </a:buClr>
              <a:buSzPts val="1100"/>
              <a:buNone/>
              <a:defRPr sz="1100"/>
            </a:lvl2pPr>
            <a:lvl3pPr indent="-228600" lvl="2" marL="1371600" algn="l">
              <a:lnSpc>
                <a:spcPct val="90000"/>
              </a:lnSpc>
              <a:spcBef>
                <a:spcPts val="400"/>
              </a:spcBef>
              <a:spcAft>
                <a:spcPts val="0"/>
              </a:spcAft>
              <a:buClr>
                <a:srgbClr val="00417D"/>
              </a:buClr>
              <a:buSzPts val="900"/>
              <a:buNone/>
              <a:defRPr sz="900"/>
            </a:lvl3pPr>
            <a:lvl4pPr indent="-228600" lvl="3" marL="1828800" algn="l">
              <a:lnSpc>
                <a:spcPct val="90000"/>
              </a:lnSpc>
              <a:spcBef>
                <a:spcPts val="400"/>
              </a:spcBef>
              <a:spcAft>
                <a:spcPts val="0"/>
              </a:spcAft>
              <a:buClr>
                <a:srgbClr val="00417D"/>
              </a:buClr>
              <a:buSzPts val="800"/>
              <a:buNone/>
              <a:defRPr sz="800"/>
            </a:lvl4pPr>
            <a:lvl5pPr indent="-228600" lvl="4" marL="2286000" algn="l">
              <a:lnSpc>
                <a:spcPct val="90000"/>
              </a:lnSpc>
              <a:spcBef>
                <a:spcPts val="400"/>
              </a:spcBef>
              <a:spcAft>
                <a:spcPts val="0"/>
              </a:spcAft>
              <a:buClr>
                <a:srgbClr val="00417D"/>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2" name="Google Shape;182;g342b9649e1d_0_20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g342b9649e1d_0_20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g342b9649e1d_0_2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g342b9649e1d_0_20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image" Target="../media/image5.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30.xml"/><Relationship Id="rId1" Type="http://schemas.openxmlformats.org/officeDocument/2006/relationships/image" Target="../media/image5.jp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6" name="Shape 56"/>
        <p:cNvGrpSpPr/>
        <p:nvPr/>
      </p:nvGrpSpPr>
      <p:grpSpPr>
        <a:xfrm>
          <a:off x="0" y="0"/>
          <a:ext cx="0" cy="0"/>
          <a:chOff x="0" y="0"/>
          <a:chExt cx="0" cy="0"/>
        </a:xfrm>
      </p:grpSpPr>
      <p:sp>
        <p:nvSpPr>
          <p:cNvPr id="57" name="Google Shape;57;p24"/>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00417D"/>
              </a:buClr>
              <a:buSzPts val="2100"/>
              <a:buFont typeface="Arial"/>
              <a:buChar char="•"/>
              <a:defRPr b="0" i="0" sz="2100" u="none" cap="none" strike="noStrike">
                <a:solidFill>
                  <a:srgbClr val="00417D"/>
                </a:solidFill>
                <a:latin typeface="Calibri"/>
                <a:ea typeface="Calibri"/>
                <a:cs typeface="Calibri"/>
                <a:sym typeface="Calibri"/>
              </a:defRPr>
            </a:lvl1pPr>
            <a:lvl2pPr indent="-342900" lvl="1" marL="914400" marR="0" rtl="0" algn="l">
              <a:lnSpc>
                <a:spcPct val="90000"/>
              </a:lnSpc>
              <a:spcBef>
                <a:spcPts val="400"/>
              </a:spcBef>
              <a:spcAft>
                <a:spcPts val="0"/>
              </a:spcAft>
              <a:buClr>
                <a:srgbClr val="00417D"/>
              </a:buClr>
              <a:buSzPts val="1800"/>
              <a:buFont typeface="Arial"/>
              <a:buChar char="•"/>
              <a:defRPr b="0" i="0" sz="1800" u="none" cap="none" strike="noStrike">
                <a:solidFill>
                  <a:srgbClr val="00417D"/>
                </a:solidFill>
                <a:latin typeface="Calibri"/>
                <a:ea typeface="Calibri"/>
                <a:cs typeface="Calibri"/>
                <a:sym typeface="Calibri"/>
              </a:defRPr>
            </a:lvl2pPr>
            <a:lvl3pPr indent="-323850" lvl="2" marL="1371600" marR="0" rtl="0" algn="l">
              <a:lnSpc>
                <a:spcPct val="90000"/>
              </a:lnSpc>
              <a:spcBef>
                <a:spcPts val="400"/>
              </a:spcBef>
              <a:spcAft>
                <a:spcPts val="0"/>
              </a:spcAft>
              <a:buClr>
                <a:srgbClr val="00417D"/>
              </a:buClr>
              <a:buSzPts val="1500"/>
              <a:buFont typeface="Arial"/>
              <a:buChar char="•"/>
              <a:defRPr b="0" i="0" sz="1500" u="none" cap="none" strike="noStrike">
                <a:solidFill>
                  <a:srgbClr val="00417D"/>
                </a:solidFill>
                <a:latin typeface="Calibri"/>
                <a:ea typeface="Calibri"/>
                <a:cs typeface="Calibri"/>
                <a:sym typeface="Calibri"/>
              </a:defRPr>
            </a:lvl3pPr>
            <a:lvl4pPr indent="-317500" lvl="3" marL="1828800" marR="0" rtl="0" algn="l">
              <a:lnSpc>
                <a:spcPct val="90000"/>
              </a:lnSpc>
              <a:spcBef>
                <a:spcPts val="400"/>
              </a:spcBef>
              <a:spcAft>
                <a:spcPts val="0"/>
              </a:spcAft>
              <a:buClr>
                <a:srgbClr val="00417D"/>
              </a:buClr>
              <a:buSzPts val="1400"/>
              <a:buFont typeface="Arial"/>
              <a:buChar char="•"/>
              <a:defRPr b="0" i="0" sz="1400" u="none" cap="none" strike="noStrike">
                <a:solidFill>
                  <a:srgbClr val="00417D"/>
                </a:solidFill>
                <a:latin typeface="Calibri"/>
                <a:ea typeface="Calibri"/>
                <a:cs typeface="Calibri"/>
                <a:sym typeface="Calibri"/>
              </a:defRPr>
            </a:lvl4pPr>
            <a:lvl5pPr indent="-317500" lvl="4" marL="2286000" marR="0" rtl="0" algn="l">
              <a:lnSpc>
                <a:spcPct val="90000"/>
              </a:lnSpc>
              <a:spcBef>
                <a:spcPts val="400"/>
              </a:spcBef>
              <a:spcAft>
                <a:spcPts val="0"/>
              </a:spcAft>
              <a:buClr>
                <a:srgbClr val="00417D"/>
              </a:buClr>
              <a:buSzPts val="1400"/>
              <a:buFont typeface="Arial"/>
              <a:buChar char="•"/>
              <a:defRPr b="0" i="0" sz="1400" u="none" cap="none" strike="noStrike">
                <a:solidFill>
                  <a:srgbClr val="00417D"/>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 name="Google Shape;5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0" name="Google Shape;6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1" name="Google Shape;6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1" name="Shape 121"/>
        <p:cNvGrpSpPr/>
        <p:nvPr/>
      </p:nvGrpSpPr>
      <p:grpSpPr>
        <a:xfrm>
          <a:off x="0" y="0"/>
          <a:ext cx="0" cy="0"/>
          <a:chOff x="0" y="0"/>
          <a:chExt cx="0" cy="0"/>
        </a:xfrm>
      </p:grpSpPr>
      <p:sp>
        <p:nvSpPr>
          <p:cNvPr id="122" name="Google Shape;122;g342b9649e1d_0_149"/>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g342b9649e1d_0_14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rgbClr val="00417D"/>
              </a:buClr>
              <a:buSzPts val="2100"/>
              <a:buFont typeface="Arial"/>
              <a:buChar char="•"/>
              <a:defRPr b="0" i="0" sz="2100" u="none" cap="none" strike="noStrike">
                <a:solidFill>
                  <a:srgbClr val="00417D"/>
                </a:solidFill>
                <a:latin typeface="Calibri"/>
                <a:ea typeface="Calibri"/>
                <a:cs typeface="Calibri"/>
                <a:sym typeface="Calibri"/>
              </a:defRPr>
            </a:lvl1pPr>
            <a:lvl2pPr indent="-342900" lvl="1" marL="914400" marR="0" algn="l">
              <a:lnSpc>
                <a:spcPct val="90000"/>
              </a:lnSpc>
              <a:spcBef>
                <a:spcPts val="400"/>
              </a:spcBef>
              <a:spcAft>
                <a:spcPts val="0"/>
              </a:spcAft>
              <a:buClr>
                <a:srgbClr val="00417D"/>
              </a:buClr>
              <a:buSzPts val="1800"/>
              <a:buFont typeface="Arial"/>
              <a:buChar char="•"/>
              <a:defRPr b="0" i="0" sz="1800" u="none" cap="none" strike="noStrike">
                <a:solidFill>
                  <a:srgbClr val="00417D"/>
                </a:solidFill>
                <a:latin typeface="Calibri"/>
                <a:ea typeface="Calibri"/>
                <a:cs typeface="Calibri"/>
                <a:sym typeface="Calibri"/>
              </a:defRPr>
            </a:lvl2pPr>
            <a:lvl3pPr indent="-323850" lvl="2" marL="1371600" marR="0" algn="l">
              <a:lnSpc>
                <a:spcPct val="90000"/>
              </a:lnSpc>
              <a:spcBef>
                <a:spcPts val="400"/>
              </a:spcBef>
              <a:spcAft>
                <a:spcPts val="0"/>
              </a:spcAft>
              <a:buClr>
                <a:srgbClr val="00417D"/>
              </a:buClr>
              <a:buSzPts val="1500"/>
              <a:buFont typeface="Arial"/>
              <a:buChar char="•"/>
              <a:defRPr b="0" i="0" sz="1500" u="none" cap="none" strike="noStrike">
                <a:solidFill>
                  <a:srgbClr val="00417D"/>
                </a:solidFill>
                <a:latin typeface="Calibri"/>
                <a:ea typeface="Calibri"/>
                <a:cs typeface="Calibri"/>
                <a:sym typeface="Calibri"/>
              </a:defRPr>
            </a:lvl3pPr>
            <a:lvl4pPr indent="-317500" lvl="3" marL="1828800" marR="0" algn="l">
              <a:lnSpc>
                <a:spcPct val="90000"/>
              </a:lnSpc>
              <a:spcBef>
                <a:spcPts val="400"/>
              </a:spcBef>
              <a:spcAft>
                <a:spcPts val="0"/>
              </a:spcAft>
              <a:buClr>
                <a:srgbClr val="00417D"/>
              </a:buClr>
              <a:buSzPts val="1400"/>
              <a:buFont typeface="Arial"/>
              <a:buChar char="•"/>
              <a:defRPr b="0" i="0" sz="1400" u="none" cap="none" strike="noStrike">
                <a:solidFill>
                  <a:srgbClr val="00417D"/>
                </a:solidFill>
                <a:latin typeface="Calibri"/>
                <a:ea typeface="Calibri"/>
                <a:cs typeface="Calibri"/>
                <a:sym typeface="Calibri"/>
              </a:defRPr>
            </a:lvl4pPr>
            <a:lvl5pPr indent="-317500" lvl="4" marL="2286000" marR="0" algn="l">
              <a:lnSpc>
                <a:spcPct val="90000"/>
              </a:lnSpc>
              <a:spcBef>
                <a:spcPts val="400"/>
              </a:spcBef>
              <a:spcAft>
                <a:spcPts val="0"/>
              </a:spcAft>
              <a:buClr>
                <a:srgbClr val="00417D"/>
              </a:buClr>
              <a:buSzPts val="1400"/>
              <a:buFont typeface="Arial"/>
              <a:buChar char="•"/>
              <a:defRPr b="0" i="0" sz="1400" u="none" cap="none" strike="noStrike">
                <a:solidFill>
                  <a:srgbClr val="00417D"/>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4" name="Google Shape;124;g342b9649e1d_0_1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5" name="Google Shape;125;g342b9649e1d_0_1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6" name="Google Shape;126;g342b9649e1d_0_1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drive.google.com/file/d/1-zMkqpyeSCFVsTaUEsv6ljv6QUfqha5-/view" TargetMode="External"/><Relationship Id="rId4" Type="http://schemas.openxmlformats.org/officeDocument/2006/relationships/image" Target="../media/image5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drive.google.com/file/d/16bWAt2UDpxKdCXh4EjGqbVjwhlRxGSaO/view" TargetMode="External"/><Relationship Id="rId4" Type="http://schemas.openxmlformats.org/officeDocument/2006/relationships/image" Target="../media/image47.jpg"/><Relationship Id="rId5" Type="http://schemas.openxmlformats.org/officeDocument/2006/relationships/image" Target="../media/image5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hyperlink" Target="https://www.vectorstock.com/royalty-free-vector/increased-energy-demand-concept-icon-vector-37455139" TargetMode="External"/><Relationship Id="rId6" Type="http://schemas.openxmlformats.org/officeDocument/2006/relationships/hyperlink" Target="https://www.cer-rec.gc.ca/en/data-analysis/canada-energy-future/2023/resul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1" Type="http://schemas.openxmlformats.org/officeDocument/2006/relationships/hyperlink" Target="https://www.kaggle.com/code/pythonafroz/ontario-energy-demand-forecast-with-time-series/input" TargetMode="External"/><Relationship Id="rId10" Type="http://schemas.openxmlformats.org/officeDocument/2006/relationships/hyperlink" Target="https://www.kaggle.com/code/pythonafroz/ontario-energy-demand-forecast-with-time-series/input" TargetMode="External"/><Relationship Id="rId13" Type="http://schemas.openxmlformats.org/officeDocument/2006/relationships/hyperlink" Target="https://climate.weather.gc.ca/historical_data/search_historic_data_stations_e.html?searchType=stnProv&amp;timeframe=1&amp;lstProvince=ON&amp;optLimit=yearRange&amp;StartYear=2003&amp;EndYear=2023&amp;Year=2025&amp;Month=2&amp;Day=17&amp;selRowPerPage=25" TargetMode="External"/><Relationship Id="rId12" Type="http://schemas.openxmlformats.org/officeDocument/2006/relationships/hyperlink" Target="https://climate.weather.gc.ca/historical_data/search_historic_data_stations_e.html?searchType=stnProv&amp;timeframe=1&amp;lstProvince=ON&amp;optLimit=yearRange&amp;StartYear=2003&amp;EndYear=2023&amp;Year=2025&amp;Month=2&amp;Day=17&amp;selRowPerPage=25" TargetMode="External"/><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kaggle.com/code/nosovartiom/electric-power-consumption-forecasting" TargetMode="External"/><Relationship Id="rId4" Type="http://schemas.openxmlformats.org/officeDocument/2006/relationships/hyperlink" Target="https://www.kaggle.com/code/nosovartiom/electric-power-consumption-forecasting" TargetMode="External"/><Relationship Id="rId9" Type="http://schemas.openxmlformats.org/officeDocument/2006/relationships/hyperlink" Target="https://www.kaggle.com/code/pythonafroz/ontario-energy-demand-forecast-with-time-series/input" TargetMode="External"/><Relationship Id="rId15" Type="http://schemas.openxmlformats.org/officeDocument/2006/relationships/hyperlink" Target="https://www150.statcan.gc.ca/t1/tbl1/en/tv.action?pid=1710000901&amp;cubeTimeFrame.startMonth=01&amp;cubeTimeFrame.startYear=2003&amp;cubeTimeFrame.endMonth=10&amp;cubeTimeFrame.endYear=2023&amp;referencePeriods=20030101%2C20231001" TargetMode="External"/><Relationship Id="rId14" Type="http://schemas.openxmlformats.org/officeDocument/2006/relationships/hyperlink" Target="https://climate.weather.gc.ca/historical_data/search_historic_data_stations_e.html?searchType=stnProv&amp;timeframe=1&amp;lstProvince=ON&amp;optLimit=yearRange&amp;StartYear=2003&amp;EndYear=2023&amp;Year=2025&amp;Month=2&amp;Day=17&amp;selRowPerPage=25" TargetMode="External"/><Relationship Id="rId16" Type="http://schemas.openxmlformats.org/officeDocument/2006/relationships/hyperlink" Target="https://www150.statcan.gc.ca/t1/tbl1/en/tv.action?pid=1710000901&amp;cubeTimeFrame.startMonth=01&amp;cubeTimeFrame.startYear=2003&amp;cubeTimeFrame.endMonth=10&amp;cubeTimeFrame.endYear=2023&amp;referencePeriods=20030101%2C20231001" TargetMode="External"/><Relationship Id="rId5" Type="http://schemas.openxmlformats.org/officeDocument/2006/relationships/hyperlink" Target="https://www.kaggle.com/code/nosovartiom/electric-power-consumption-forecasting" TargetMode="External"/><Relationship Id="rId6" Type="http://schemas.openxmlformats.org/officeDocument/2006/relationships/hyperlink" Target="https://www.kaggle.com/code/muhammadhamzanawaz/energy-consumption-using-arima-and-srimax/input" TargetMode="External"/><Relationship Id="rId7" Type="http://schemas.openxmlformats.org/officeDocument/2006/relationships/hyperlink" Target="https://www.kaggle.com/code/muhammadhamzanawaz/energy-consumption-using-arima-and-srimax/input" TargetMode="External"/><Relationship Id="rId8" Type="http://schemas.openxmlformats.org/officeDocument/2006/relationships/hyperlink" Target="https://www.kaggle.com/code/muhammadhamzanawaz/energy-consumption-using-arima-and-srimax/inpu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
          <p:cNvSpPr txBox="1"/>
          <p:nvPr>
            <p:ph type="ctrTitle"/>
          </p:nvPr>
        </p:nvSpPr>
        <p:spPr>
          <a:xfrm>
            <a:off x="205359" y="1874022"/>
            <a:ext cx="8739600" cy="14331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800"/>
              <a:buFont typeface="Arial"/>
              <a:buNone/>
            </a:pPr>
            <a:r>
              <a:rPr b="1" lang="en-US" sz="2800">
                <a:solidFill>
                  <a:schemeClr val="lt2"/>
                </a:solidFill>
                <a:latin typeface="Calibri"/>
                <a:ea typeface="Calibri"/>
                <a:cs typeface="Calibri"/>
                <a:sym typeface="Calibri"/>
              </a:rPr>
              <a:t>Forecasting Ontario's Energy Demand with </a:t>
            </a:r>
            <a:endParaRPr b="1" sz="2800">
              <a:solidFill>
                <a:schemeClr val="lt2"/>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800"/>
              <a:buFont typeface="Arial"/>
              <a:buNone/>
            </a:pPr>
            <a:r>
              <a:rPr b="1" lang="en-US" sz="2800">
                <a:solidFill>
                  <a:schemeClr val="lt2"/>
                </a:solidFill>
                <a:latin typeface="Calibri"/>
                <a:ea typeface="Calibri"/>
                <a:cs typeface="Calibri"/>
                <a:sym typeface="Calibri"/>
              </a:rPr>
              <a:t>Climate and Population Data</a:t>
            </a:r>
            <a:r>
              <a:rPr b="1" lang="en-US" sz="2800">
                <a:solidFill>
                  <a:schemeClr val="lt2"/>
                </a:solidFill>
                <a:latin typeface="Calibri"/>
                <a:ea typeface="Calibri"/>
                <a:cs typeface="Calibri"/>
                <a:sym typeface="Calibri"/>
              </a:rPr>
              <a:t> </a:t>
            </a:r>
            <a:endParaRPr b="1" sz="2800">
              <a:solidFill>
                <a:schemeClr val="lt2"/>
              </a:solidFill>
              <a:latin typeface="Calibri"/>
              <a:ea typeface="Calibri"/>
              <a:cs typeface="Calibri"/>
              <a:sym typeface="Calibri"/>
            </a:endParaRPr>
          </a:p>
        </p:txBody>
      </p:sp>
      <p:pic>
        <p:nvPicPr>
          <p:cNvPr id="191" name="Google Shape;191;p1"/>
          <p:cNvPicPr preferRelativeResize="0"/>
          <p:nvPr/>
        </p:nvPicPr>
        <p:blipFill rotWithShape="1">
          <a:blip r:embed="rId4">
            <a:alphaModFix/>
          </a:blip>
          <a:srcRect b="0" l="0" r="0" t="0"/>
          <a:stretch/>
        </p:blipFill>
        <p:spPr>
          <a:xfrm>
            <a:off x="6389514" y="4252355"/>
            <a:ext cx="2219777" cy="473090"/>
          </a:xfrm>
          <a:prstGeom prst="rect">
            <a:avLst/>
          </a:prstGeom>
          <a:noFill/>
          <a:ln>
            <a:noFill/>
          </a:ln>
        </p:spPr>
      </p:pic>
      <p:sp>
        <p:nvSpPr>
          <p:cNvPr id="192" name="Google Shape;192;p1"/>
          <p:cNvSpPr txBox="1"/>
          <p:nvPr/>
        </p:nvSpPr>
        <p:spPr>
          <a:xfrm>
            <a:off x="1117013" y="-3"/>
            <a:ext cx="6615300" cy="8745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rgbClr val="000000"/>
              </a:buClr>
              <a:buSzPts val="1400"/>
              <a:buFont typeface="Arial"/>
              <a:buNone/>
            </a:pPr>
            <a:r>
              <a:t/>
            </a:r>
            <a:endParaRPr b="0" i="0" sz="1400" u="none" cap="none" strike="noStrike">
              <a:solidFill>
                <a:srgbClr val="00417D"/>
              </a:solidFill>
              <a:latin typeface="Arial"/>
              <a:ea typeface="Arial"/>
              <a:cs typeface="Arial"/>
              <a:sym typeface="Arial"/>
            </a:endParaRPr>
          </a:p>
        </p:txBody>
      </p:sp>
      <p:sp>
        <p:nvSpPr>
          <p:cNvPr id="193" name="Google Shape;193;p1"/>
          <p:cNvSpPr txBox="1"/>
          <p:nvPr/>
        </p:nvSpPr>
        <p:spPr>
          <a:xfrm>
            <a:off x="155548" y="3244235"/>
            <a:ext cx="4928100" cy="199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Calibri"/>
                <a:ea typeface="Calibri"/>
                <a:cs typeface="Calibri"/>
                <a:sym typeface="Calibri"/>
              </a:rPr>
              <a:t>Presented by Group 2</a:t>
            </a: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Briand Lancelot Rubin (1267280)</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Wael Fahmy (1265745)</a:t>
            </a:r>
            <a:endParaRPr b="0" i="0" sz="1800" u="none" cap="none" strike="noStrike">
              <a:solidFill>
                <a:schemeClr val="lt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Junjun Hu (1264029)</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2"/>
                </a:solidFill>
                <a:latin typeface="Calibri"/>
                <a:ea typeface="Calibri"/>
                <a:cs typeface="Calibri"/>
                <a:sym typeface="Calibri"/>
              </a:rPr>
              <a:t>May Khaing Latt (1276661) </a:t>
            </a:r>
            <a:endParaRPr b="1" i="0" sz="1450" u="none" cap="none" strike="noStrike">
              <a:solidFill>
                <a:schemeClr val="lt2"/>
              </a:solidFill>
              <a:highlight>
                <a:srgbClr val="FFFFFF"/>
              </a:highlight>
              <a:latin typeface="Calibri"/>
              <a:ea typeface="Calibri"/>
              <a:cs typeface="Calibri"/>
              <a:sym typeface="Calibri"/>
            </a:endParaRPr>
          </a:p>
        </p:txBody>
      </p:sp>
      <p:sp>
        <p:nvSpPr>
          <p:cNvPr id="194" name="Google Shape;194;p1"/>
          <p:cNvSpPr txBox="1"/>
          <p:nvPr/>
        </p:nvSpPr>
        <p:spPr>
          <a:xfrm>
            <a:off x="4335201" y="3307125"/>
            <a:ext cx="4487100" cy="597300"/>
          </a:xfrm>
          <a:prstGeom prst="rect">
            <a:avLst/>
          </a:prstGeom>
          <a:noFill/>
          <a:ln>
            <a:noFill/>
          </a:ln>
        </p:spPr>
        <p:txBody>
          <a:bodyPr anchorCtr="0" anchor="b" bIns="34275" lIns="68575" spcFirstLastPara="1" rIns="68575" wrap="square" tIns="34275">
            <a:noAutofit/>
          </a:bodyPr>
          <a:lstStyle/>
          <a:p>
            <a:pPr indent="0" lvl="0" marL="0" marR="0" rtl="0" algn="r">
              <a:lnSpc>
                <a:spcPct val="100000"/>
              </a:lnSpc>
              <a:spcBef>
                <a:spcPts val="0"/>
              </a:spcBef>
              <a:spcAft>
                <a:spcPts val="0"/>
              </a:spcAft>
              <a:buNone/>
            </a:pPr>
            <a:r>
              <a:rPr b="1" i="0" lang="en-US" sz="1700" u="none" cap="none" strike="noStrike">
                <a:solidFill>
                  <a:srgbClr val="FFFFFF"/>
                </a:solidFill>
                <a:latin typeface="Roboto Slab"/>
                <a:ea typeface="Roboto Slab"/>
                <a:cs typeface="Roboto Slab"/>
                <a:sym typeface="Roboto Slab"/>
              </a:rPr>
              <a:t>   </a:t>
            </a:r>
            <a:r>
              <a:rPr b="1" i="0" lang="en-US" sz="1800" u="none" cap="none" strike="noStrike">
                <a:solidFill>
                  <a:srgbClr val="FFFFFF"/>
                </a:solidFill>
                <a:latin typeface="Calibri"/>
                <a:ea typeface="Calibri"/>
                <a:cs typeface="Calibri"/>
                <a:sym typeface="Calibri"/>
              </a:rPr>
              <a:t>Supervised by P</a:t>
            </a:r>
            <a:r>
              <a:rPr b="1" i="0" lang="en-US" sz="1800" u="none" cap="none" strike="noStrike">
                <a:solidFill>
                  <a:schemeClr val="lt2"/>
                </a:solidFill>
                <a:latin typeface="Calibri"/>
                <a:ea typeface="Calibri"/>
                <a:cs typeface="Calibri"/>
                <a:sym typeface="Calibri"/>
              </a:rPr>
              <a:t>rof. Dr. Mahzabeen Emu</a:t>
            </a:r>
            <a:endParaRPr b="0" i="0" sz="1800" u="none" cap="none" strike="noStrike">
              <a:solidFill>
                <a:schemeClr val="lt2"/>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Data</a:t>
            </a:r>
            <a:r>
              <a:rPr b="1" lang="en-US"/>
              <a:t> Collection</a:t>
            </a:r>
            <a:endParaRPr b="1"/>
          </a:p>
        </p:txBody>
      </p:sp>
      <p:sp>
        <p:nvSpPr>
          <p:cNvPr id="329" name="Google Shape;329;p7"/>
          <p:cNvSpPr txBox="1"/>
          <p:nvPr/>
        </p:nvSpPr>
        <p:spPr>
          <a:xfrm>
            <a:off x="329681" y="1317689"/>
            <a:ext cx="8572200" cy="38790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417D"/>
                </a:solidFill>
                <a:latin typeface="Calibri"/>
                <a:ea typeface="Calibri"/>
                <a:cs typeface="Calibri"/>
                <a:sym typeface="Calibri"/>
              </a:rPr>
              <a:t>Ontario Energy Demand Dataset</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Source: Kaggle</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Data availability: 200</a:t>
            </a:r>
            <a:r>
              <a:rPr lang="en-US" sz="1600">
                <a:solidFill>
                  <a:srgbClr val="00417D"/>
                </a:solidFill>
                <a:latin typeface="Calibri"/>
                <a:ea typeface="Calibri"/>
                <a:cs typeface="Calibri"/>
                <a:sym typeface="Calibri"/>
              </a:rPr>
              <a:t>3</a:t>
            </a:r>
            <a:r>
              <a:rPr b="0" i="0" lang="en-US" sz="1600" u="none" cap="none" strike="noStrike">
                <a:solidFill>
                  <a:srgbClr val="00417D"/>
                </a:solidFill>
                <a:latin typeface="Calibri"/>
                <a:ea typeface="Calibri"/>
                <a:cs typeface="Calibri"/>
                <a:sym typeface="Calibri"/>
              </a:rPr>
              <a:t>-May ~ 2023-April</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Interval: hourly</a:t>
            </a:r>
            <a:endParaRPr/>
          </a:p>
          <a:p>
            <a:pPr indent="-184150" lvl="1"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285750" lvl="1"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417D"/>
                </a:solidFill>
                <a:latin typeface="Calibri"/>
                <a:ea typeface="Calibri"/>
                <a:cs typeface="Calibri"/>
                <a:sym typeface="Calibri"/>
              </a:rPr>
              <a:t>Ontario Weather Dataset</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Source: AESO reports</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Data availability: 2003 ~ 2023</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Interval: hourly</a:t>
            </a:r>
            <a:endParaRPr/>
          </a:p>
          <a:p>
            <a:pPr indent="-184150" lvl="1"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285750" lvl="1"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417D"/>
                </a:solidFill>
                <a:latin typeface="Calibri"/>
                <a:ea typeface="Calibri"/>
                <a:cs typeface="Calibri"/>
                <a:sym typeface="Calibri"/>
              </a:rPr>
              <a:t>Ontario Population Dataset</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Source: Census Canada</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Data availability: 2003 ~ 2023</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417D"/>
                </a:solidFill>
                <a:latin typeface="Calibri"/>
                <a:ea typeface="Calibri"/>
                <a:cs typeface="Calibri"/>
                <a:sym typeface="Calibri"/>
              </a:rPr>
              <a:t>Interval: </a:t>
            </a:r>
            <a:r>
              <a:rPr lang="en-US" sz="1600">
                <a:solidFill>
                  <a:srgbClr val="00417D"/>
                </a:solidFill>
                <a:latin typeface="Calibri"/>
                <a:ea typeface="Calibri"/>
                <a:cs typeface="Calibri"/>
                <a:sym typeface="Calibri"/>
              </a:rPr>
              <a:t>q</a:t>
            </a:r>
            <a:r>
              <a:rPr b="0" i="0" lang="en-US" sz="1600" u="none" cap="none" strike="noStrike">
                <a:solidFill>
                  <a:srgbClr val="00417D"/>
                </a:solidFill>
                <a:latin typeface="Calibri"/>
                <a:ea typeface="Calibri"/>
                <a:cs typeface="Calibri"/>
                <a:sym typeface="Calibri"/>
              </a:rPr>
              <a:t>uarterly</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p:txBody>
      </p:sp>
      <p:sp>
        <p:nvSpPr>
          <p:cNvPr id="330" name="Google Shape;330;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Data Collection</a:t>
            </a:r>
            <a:endParaRPr b="1"/>
          </a:p>
        </p:txBody>
      </p:sp>
      <p:sp>
        <p:nvSpPr>
          <p:cNvPr id="336" name="Google Shape;336;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337" name="Google Shape;337;p11"/>
          <p:cNvGrpSpPr/>
          <p:nvPr/>
        </p:nvGrpSpPr>
        <p:grpSpPr>
          <a:xfrm>
            <a:off x="1217536" y="1410450"/>
            <a:ext cx="2726286" cy="2547000"/>
            <a:chOff x="1293736" y="1258050"/>
            <a:chExt cx="2726286" cy="2547000"/>
          </a:xfrm>
        </p:grpSpPr>
        <p:sp>
          <p:nvSpPr>
            <p:cNvPr id="338" name="Google Shape;338;p11"/>
            <p:cNvSpPr/>
            <p:nvPr/>
          </p:nvSpPr>
          <p:spPr>
            <a:xfrm rot="2700000">
              <a:off x="2286374" y="1011412"/>
              <a:ext cx="561726" cy="3040276"/>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0942A1"/>
                  </a:solidFill>
                  <a:latin typeface="Roboto"/>
                  <a:ea typeface="Roboto"/>
                  <a:cs typeface="Roboto"/>
                  <a:sym typeface="Roboto"/>
                </a:rPr>
                <a:t>1</a:t>
              </a:r>
              <a:endParaRPr b="1" sz="1200">
                <a:solidFill>
                  <a:srgbClr val="0942A1"/>
                </a:solidFill>
                <a:latin typeface="Roboto"/>
                <a:ea typeface="Roboto"/>
                <a:cs typeface="Roboto"/>
                <a:sym typeface="Roboto"/>
              </a:endParaRPr>
            </a:p>
          </p:txBody>
        </p:sp>
        <p:sp>
          <p:nvSpPr>
            <p:cNvPr id="340" name="Google Shape;340;p11"/>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solidFill>
                    <a:srgbClr val="FFFFFF"/>
                  </a:solidFill>
                  <a:latin typeface="Roboto"/>
                  <a:ea typeface="Roboto"/>
                  <a:cs typeface="Roboto"/>
                  <a:sym typeface="Roboto"/>
                </a:rPr>
                <a:t>Ontario Energy Demand Dataset</a:t>
              </a:r>
              <a:endParaRPr b="1" sz="800">
                <a:solidFill>
                  <a:srgbClr val="FFFFFF"/>
                </a:solidFill>
                <a:latin typeface="Roboto"/>
                <a:ea typeface="Roboto"/>
                <a:cs typeface="Roboto"/>
                <a:sym typeface="Roboto"/>
              </a:endParaRPr>
            </a:p>
          </p:txBody>
        </p:sp>
        <p:sp>
          <p:nvSpPr>
            <p:cNvPr id="341" name="Google Shape;341;p11"/>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US">
                  <a:latin typeface="Roboto"/>
                  <a:ea typeface="Roboto"/>
                  <a:cs typeface="Roboto"/>
                  <a:sym typeface="Roboto"/>
                </a:rPr>
                <a:t>Download CSV File</a:t>
              </a:r>
              <a:endParaRPr b="1">
                <a:latin typeface="Roboto"/>
                <a:ea typeface="Roboto"/>
                <a:cs typeface="Roboto"/>
                <a:sym typeface="Roboto"/>
              </a:endParaRPr>
            </a:p>
          </p:txBody>
        </p:sp>
      </p:grpSp>
      <p:grpSp>
        <p:nvGrpSpPr>
          <p:cNvPr id="342" name="Google Shape;342;p11"/>
          <p:cNvGrpSpPr/>
          <p:nvPr/>
        </p:nvGrpSpPr>
        <p:grpSpPr>
          <a:xfrm>
            <a:off x="3127758" y="1410450"/>
            <a:ext cx="3211394" cy="2547000"/>
            <a:chOff x="3203958" y="1258050"/>
            <a:chExt cx="3211394" cy="2547000"/>
          </a:xfrm>
        </p:grpSpPr>
        <p:sp>
          <p:nvSpPr>
            <p:cNvPr id="343" name="Google Shape;343;p11"/>
            <p:cNvSpPr/>
            <p:nvPr/>
          </p:nvSpPr>
          <p:spPr>
            <a:xfrm rot="2700000">
              <a:off x="4196595" y="1011412"/>
              <a:ext cx="561726" cy="3040276"/>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0D5CDF"/>
                  </a:solidFill>
                  <a:latin typeface="Roboto"/>
                  <a:ea typeface="Roboto"/>
                  <a:cs typeface="Roboto"/>
                  <a:sym typeface="Roboto"/>
                </a:rPr>
                <a:t>2</a:t>
              </a:r>
              <a:endParaRPr b="1" sz="1200">
                <a:solidFill>
                  <a:srgbClr val="0D5CDF"/>
                </a:solidFill>
                <a:latin typeface="Roboto"/>
                <a:ea typeface="Roboto"/>
                <a:cs typeface="Roboto"/>
                <a:sym typeface="Roboto"/>
              </a:endParaRPr>
            </a:p>
          </p:txBody>
        </p:sp>
        <p:sp>
          <p:nvSpPr>
            <p:cNvPr id="345" name="Google Shape;345;p11"/>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solidFill>
                    <a:srgbClr val="FFFFFF"/>
                  </a:solidFill>
                  <a:latin typeface="Roboto"/>
                  <a:ea typeface="Roboto"/>
                  <a:cs typeface="Roboto"/>
                  <a:sym typeface="Roboto"/>
                </a:rPr>
                <a:t>Government</a:t>
              </a:r>
              <a:r>
                <a:rPr b="1" lang="en-US" sz="1200">
                  <a:solidFill>
                    <a:srgbClr val="FFFFFF"/>
                  </a:solidFill>
                  <a:latin typeface="Roboto"/>
                  <a:ea typeface="Roboto"/>
                  <a:cs typeface="Roboto"/>
                  <a:sym typeface="Roboto"/>
                </a:rPr>
                <a:t> of Canada - Ontario Weather</a:t>
              </a:r>
              <a:endParaRPr b="1" sz="800">
                <a:solidFill>
                  <a:srgbClr val="FFFFFF"/>
                </a:solidFill>
                <a:latin typeface="Roboto"/>
                <a:ea typeface="Roboto"/>
                <a:cs typeface="Roboto"/>
                <a:sym typeface="Roboto"/>
              </a:endParaRPr>
            </a:p>
          </p:txBody>
        </p:sp>
        <p:sp>
          <p:nvSpPr>
            <p:cNvPr id="346" name="Google Shape;346;p11"/>
            <p:cNvSpPr txBox="1"/>
            <p:nvPr/>
          </p:nvSpPr>
          <p:spPr>
            <a:xfrm rot="-2700000">
              <a:off x="3769471" y="2308139"/>
              <a:ext cx="2889663"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US">
                  <a:latin typeface="Roboto"/>
                  <a:ea typeface="Roboto"/>
                  <a:cs typeface="Roboto"/>
                  <a:sym typeface="Roboto"/>
                </a:rPr>
                <a:t>Web Scraping</a:t>
              </a:r>
              <a:br>
                <a:rPr lang="en-US">
                  <a:latin typeface="Roboto"/>
                  <a:ea typeface="Roboto"/>
                  <a:cs typeface="Roboto"/>
                  <a:sym typeface="Roboto"/>
                </a:rPr>
              </a:br>
              <a:r>
                <a:rPr lang="en-US">
                  <a:latin typeface="Roboto"/>
                  <a:ea typeface="Roboto"/>
                  <a:cs typeface="Roboto"/>
                  <a:sym typeface="Roboto"/>
                </a:rPr>
                <a:t>Selenium (Browser Automation)</a:t>
              </a:r>
              <a:endParaRPr>
                <a:latin typeface="Roboto"/>
                <a:ea typeface="Roboto"/>
                <a:cs typeface="Roboto"/>
                <a:sym typeface="Roboto"/>
              </a:endParaRPr>
            </a:p>
          </p:txBody>
        </p:sp>
      </p:grpSp>
      <p:grpSp>
        <p:nvGrpSpPr>
          <p:cNvPr id="347" name="Google Shape;347;p11"/>
          <p:cNvGrpSpPr/>
          <p:nvPr/>
        </p:nvGrpSpPr>
        <p:grpSpPr>
          <a:xfrm>
            <a:off x="5047777" y="1410450"/>
            <a:ext cx="2726286" cy="2547000"/>
            <a:chOff x="5123977" y="1258050"/>
            <a:chExt cx="2726286" cy="2547000"/>
          </a:xfrm>
        </p:grpSpPr>
        <p:sp>
          <p:nvSpPr>
            <p:cNvPr id="348" name="Google Shape;348;p11"/>
            <p:cNvSpPr/>
            <p:nvPr/>
          </p:nvSpPr>
          <p:spPr>
            <a:xfrm rot="2700000">
              <a:off x="6116614" y="1011412"/>
              <a:ext cx="561726" cy="3040276"/>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307AF3"/>
                  </a:solidFill>
                  <a:latin typeface="Roboto"/>
                  <a:ea typeface="Roboto"/>
                  <a:cs typeface="Roboto"/>
                  <a:sym typeface="Roboto"/>
                </a:rPr>
                <a:t>3</a:t>
              </a:r>
              <a:endParaRPr b="1" sz="1200">
                <a:solidFill>
                  <a:srgbClr val="307AF3"/>
                </a:solidFill>
                <a:latin typeface="Roboto"/>
                <a:ea typeface="Roboto"/>
                <a:cs typeface="Roboto"/>
                <a:sym typeface="Roboto"/>
              </a:endParaRPr>
            </a:p>
          </p:txBody>
        </p:sp>
        <p:sp>
          <p:nvSpPr>
            <p:cNvPr id="350" name="Google Shape;350;p11"/>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solidFill>
                    <a:srgbClr val="FFFFFF"/>
                  </a:solidFill>
                  <a:latin typeface="Roboto"/>
                  <a:ea typeface="Roboto"/>
                  <a:cs typeface="Roboto"/>
                  <a:sym typeface="Roboto"/>
                </a:rPr>
                <a:t>Statistics Canada</a:t>
              </a:r>
              <a:endParaRPr b="1"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US" sz="1200">
                  <a:solidFill>
                    <a:srgbClr val="FFFFFF"/>
                  </a:solidFill>
                  <a:latin typeface="Roboto"/>
                  <a:ea typeface="Roboto"/>
                  <a:cs typeface="Roboto"/>
                  <a:sym typeface="Roboto"/>
                </a:rPr>
                <a:t>Ontario Population</a:t>
              </a:r>
              <a:endParaRPr b="1" sz="1200">
                <a:solidFill>
                  <a:srgbClr val="FFFFFF"/>
                </a:solidFill>
                <a:latin typeface="Roboto"/>
                <a:ea typeface="Roboto"/>
                <a:cs typeface="Roboto"/>
                <a:sym typeface="Roboto"/>
              </a:endParaRPr>
            </a:p>
          </p:txBody>
        </p:sp>
        <p:sp>
          <p:nvSpPr>
            <p:cNvPr id="351" name="Google Shape;351;p11"/>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US">
                  <a:latin typeface="Roboto"/>
                  <a:ea typeface="Roboto"/>
                  <a:cs typeface="Roboto"/>
                  <a:sym typeface="Roboto"/>
                </a:rPr>
                <a:t>Web Scraping</a:t>
              </a:r>
              <a:endParaRPr b="1">
                <a:latin typeface="Roboto"/>
                <a:ea typeface="Roboto"/>
                <a:cs typeface="Roboto"/>
                <a:sym typeface="Roboto"/>
              </a:endParaRPr>
            </a:p>
          </p:txBody>
        </p:sp>
      </p:grpSp>
      <p:pic>
        <p:nvPicPr>
          <p:cNvPr id="352" name="Google Shape;352;p11"/>
          <p:cNvPicPr preferRelativeResize="0"/>
          <p:nvPr/>
        </p:nvPicPr>
        <p:blipFill>
          <a:blip r:embed="rId3">
            <a:alphaModFix/>
          </a:blip>
          <a:stretch>
            <a:fillRect/>
          </a:stretch>
        </p:blipFill>
        <p:spPr>
          <a:xfrm>
            <a:off x="1835825" y="4077775"/>
            <a:ext cx="714200" cy="714200"/>
          </a:xfrm>
          <a:prstGeom prst="rect">
            <a:avLst/>
          </a:prstGeom>
          <a:noFill/>
          <a:ln>
            <a:noFill/>
          </a:ln>
        </p:spPr>
      </p:pic>
      <p:pic>
        <p:nvPicPr>
          <p:cNvPr id="353" name="Google Shape;353;p11"/>
          <p:cNvPicPr preferRelativeResize="0"/>
          <p:nvPr/>
        </p:nvPicPr>
        <p:blipFill>
          <a:blip r:embed="rId4">
            <a:alphaModFix/>
          </a:blip>
          <a:stretch>
            <a:fillRect/>
          </a:stretch>
        </p:blipFill>
        <p:spPr>
          <a:xfrm>
            <a:off x="4214900" y="4059650"/>
            <a:ext cx="714200" cy="750450"/>
          </a:xfrm>
          <a:prstGeom prst="rect">
            <a:avLst/>
          </a:prstGeom>
          <a:noFill/>
          <a:ln>
            <a:noFill/>
          </a:ln>
        </p:spPr>
      </p:pic>
      <p:pic>
        <p:nvPicPr>
          <p:cNvPr id="354" name="Google Shape;354;p11"/>
          <p:cNvPicPr preferRelativeResize="0"/>
          <p:nvPr/>
        </p:nvPicPr>
        <p:blipFill>
          <a:blip r:embed="rId5">
            <a:alphaModFix/>
          </a:blip>
          <a:stretch>
            <a:fillRect/>
          </a:stretch>
        </p:blipFill>
        <p:spPr>
          <a:xfrm>
            <a:off x="3193375" y="4059650"/>
            <a:ext cx="750450" cy="750450"/>
          </a:xfrm>
          <a:prstGeom prst="rect">
            <a:avLst/>
          </a:prstGeom>
          <a:noFill/>
          <a:ln>
            <a:noFill/>
          </a:ln>
        </p:spPr>
      </p:pic>
      <p:sp>
        <p:nvSpPr>
          <p:cNvPr id="355" name="Google Shape;355;p11"/>
          <p:cNvSpPr txBox="1"/>
          <p:nvPr/>
        </p:nvSpPr>
        <p:spPr>
          <a:xfrm>
            <a:off x="3901925" y="4225775"/>
            <a:ext cx="267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00417D"/>
                </a:solidFill>
                <a:latin typeface="Calibri"/>
                <a:ea typeface="Calibri"/>
                <a:cs typeface="Calibri"/>
                <a:sym typeface="Calibri"/>
              </a:rPr>
              <a:t>+</a:t>
            </a:r>
            <a:endParaRPr sz="2100">
              <a:solidFill>
                <a:srgbClr val="00417D"/>
              </a:solidFill>
              <a:latin typeface="Calibri"/>
              <a:ea typeface="Calibri"/>
              <a:cs typeface="Calibri"/>
              <a:sym typeface="Calibri"/>
            </a:endParaRPr>
          </a:p>
        </p:txBody>
      </p:sp>
      <p:pic>
        <p:nvPicPr>
          <p:cNvPr id="356" name="Google Shape;356;p11"/>
          <p:cNvPicPr preferRelativeResize="0"/>
          <p:nvPr/>
        </p:nvPicPr>
        <p:blipFill>
          <a:blip r:embed="rId5">
            <a:alphaModFix/>
          </a:blip>
          <a:stretch>
            <a:fillRect/>
          </a:stretch>
        </p:blipFill>
        <p:spPr>
          <a:xfrm>
            <a:off x="5785500" y="4059650"/>
            <a:ext cx="750450" cy="75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3b13352d47_0_5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Data Preprocessing</a:t>
            </a:r>
            <a:endParaRPr b="1"/>
          </a:p>
        </p:txBody>
      </p:sp>
      <p:sp>
        <p:nvSpPr>
          <p:cNvPr id="362" name="Google Shape;362;g33b13352d47_0_51"/>
          <p:cNvSpPr txBox="1"/>
          <p:nvPr>
            <p:ph idx="12" type="sldNum"/>
          </p:nvPr>
        </p:nvSpPr>
        <p:spPr>
          <a:xfrm>
            <a:off x="6800250" y="47413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363" name="Google Shape;363;g33b13352d47_0_51"/>
          <p:cNvGrpSpPr/>
          <p:nvPr/>
        </p:nvGrpSpPr>
        <p:grpSpPr>
          <a:xfrm>
            <a:off x="779370" y="1401965"/>
            <a:ext cx="2486816" cy="3533831"/>
            <a:chOff x="1118234" y="283725"/>
            <a:chExt cx="2090816" cy="4076400"/>
          </a:xfrm>
        </p:grpSpPr>
        <p:sp>
          <p:nvSpPr>
            <p:cNvPr id="364" name="Google Shape;364;g33b13352d47_0_5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33b13352d47_0_51"/>
            <p:cNvSpPr/>
            <p:nvPr/>
          </p:nvSpPr>
          <p:spPr>
            <a:xfrm>
              <a:off x="1118234" y="341749"/>
              <a:ext cx="2048100" cy="10275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3b13352d47_0_51"/>
            <p:cNvSpPr/>
            <p:nvPr/>
          </p:nvSpPr>
          <p:spPr>
            <a:xfrm>
              <a:off x="1233860" y="470583"/>
              <a:ext cx="1815000" cy="16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0D5CDF"/>
                  </a:solidFill>
                  <a:latin typeface="Roboto"/>
                  <a:ea typeface="Roboto"/>
                  <a:cs typeface="Roboto"/>
                  <a:sym typeface="Roboto"/>
                </a:rPr>
                <a:t>Ontario Energy Demand Dataset</a:t>
              </a:r>
              <a:endParaRPr sz="2000">
                <a:solidFill>
                  <a:srgbClr val="0D5CDF"/>
                </a:solidFill>
                <a:latin typeface="Roboto Thin"/>
                <a:ea typeface="Roboto Thin"/>
                <a:cs typeface="Roboto Thin"/>
                <a:sym typeface="Roboto Thin"/>
              </a:endParaRPr>
            </a:p>
          </p:txBody>
        </p:sp>
        <p:sp>
          <p:nvSpPr>
            <p:cNvPr id="367" name="Google Shape;367;g33b13352d47_0_51"/>
            <p:cNvSpPr/>
            <p:nvPr/>
          </p:nvSpPr>
          <p:spPr>
            <a:xfrm rot="5400000">
              <a:off x="1969097" y="1372029"/>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3b13352d47_0_51"/>
            <p:cNvSpPr/>
            <p:nvPr/>
          </p:nvSpPr>
          <p:spPr>
            <a:xfrm>
              <a:off x="1178622" y="1832522"/>
              <a:ext cx="2030400" cy="1085400"/>
            </a:xfrm>
            <a:prstGeom prst="rect">
              <a:avLst/>
            </a:prstGeom>
            <a:noFill/>
            <a:ln>
              <a:noFill/>
            </a:ln>
          </p:spPr>
          <p:txBody>
            <a:bodyPr anchorCtr="0" anchor="t" bIns="91425" lIns="91425" spcFirstLastPara="1" rIns="91425" wrap="square" tIns="91425">
              <a:noAutofit/>
            </a:bodyPr>
            <a:lstStyle/>
            <a:p>
              <a:pPr indent="-165100" lvl="0" marL="171450" rtl="0" algn="l">
                <a:lnSpc>
                  <a:spcPct val="115000"/>
                </a:lnSpc>
                <a:spcBef>
                  <a:spcPts val="0"/>
                </a:spcBef>
                <a:spcAft>
                  <a:spcPts val="0"/>
                </a:spcAft>
                <a:buClr>
                  <a:schemeClr val="lt1"/>
                </a:buClr>
                <a:buSzPts val="800"/>
                <a:buFont typeface="Roboto"/>
                <a:buChar char="●"/>
              </a:pPr>
              <a:r>
                <a:rPr lang="en-US" sz="1100">
                  <a:solidFill>
                    <a:schemeClr val="lt1"/>
                  </a:solidFill>
                </a:rPr>
                <a:t>Check for </a:t>
              </a:r>
              <a:r>
                <a:rPr lang="en-US" sz="1100">
                  <a:solidFill>
                    <a:schemeClr val="lt1"/>
                  </a:solidFill>
                  <a:latin typeface="Roboto Mono"/>
                  <a:ea typeface="Roboto Mono"/>
                  <a:cs typeface="Roboto Mono"/>
                  <a:sym typeface="Roboto Mono"/>
                </a:rPr>
                <a:t>NaN</a:t>
              </a:r>
              <a:r>
                <a:rPr lang="en-US" sz="1100">
                  <a:solidFill>
                    <a:schemeClr val="lt1"/>
                  </a:solidFill>
                </a:rPr>
                <a:t> values</a:t>
              </a:r>
              <a:endParaRPr sz="1100">
                <a:solidFill>
                  <a:schemeClr val="lt1"/>
                </a:solidFill>
              </a:endParaRPr>
            </a:p>
            <a:p>
              <a:pPr indent="-165100" lvl="0" marL="171450" rtl="0" algn="l">
                <a:lnSpc>
                  <a:spcPct val="115000"/>
                </a:lnSpc>
                <a:spcBef>
                  <a:spcPts val="0"/>
                </a:spcBef>
                <a:spcAft>
                  <a:spcPts val="0"/>
                </a:spcAft>
                <a:buClr>
                  <a:schemeClr val="lt1"/>
                </a:buClr>
                <a:buSzPts val="800"/>
                <a:buFont typeface="Roboto"/>
                <a:buChar char="●"/>
              </a:pPr>
              <a:r>
                <a:rPr lang="en-US" sz="1100">
                  <a:solidFill>
                    <a:schemeClr val="lt1"/>
                  </a:solidFill>
                </a:rPr>
                <a:t>Use sample-and-hold if found</a:t>
              </a:r>
              <a:endParaRPr sz="1100">
                <a:solidFill>
                  <a:schemeClr val="lt1"/>
                </a:solidFill>
              </a:endParaRPr>
            </a:p>
          </p:txBody>
        </p:sp>
      </p:grpSp>
      <p:grpSp>
        <p:nvGrpSpPr>
          <p:cNvPr id="369" name="Google Shape;369;g33b13352d47_0_51"/>
          <p:cNvGrpSpPr/>
          <p:nvPr/>
        </p:nvGrpSpPr>
        <p:grpSpPr>
          <a:xfrm>
            <a:off x="3328580" y="1401975"/>
            <a:ext cx="2486835" cy="3533831"/>
            <a:chOff x="1118218" y="283725"/>
            <a:chExt cx="2090832" cy="4076400"/>
          </a:xfrm>
        </p:grpSpPr>
        <p:sp>
          <p:nvSpPr>
            <p:cNvPr id="370" name="Google Shape;370;g33b13352d47_0_5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33b13352d47_0_51"/>
            <p:cNvSpPr/>
            <p:nvPr/>
          </p:nvSpPr>
          <p:spPr>
            <a:xfrm>
              <a:off x="1118218" y="341749"/>
              <a:ext cx="2048100" cy="9909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3b13352d47_0_5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0D5CDF"/>
                  </a:solidFill>
                  <a:latin typeface="Roboto"/>
                  <a:ea typeface="Roboto"/>
                  <a:cs typeface="Roboto"/>
                  <a:sym typeface="Roboto"/>
                </a:rPr>
                <a:t>Ontario Weather</a:t>
              </a:r>
              <a:endParaRPr sz="2000">
                <a:solidFill>
                  <a:srgbClr val="0D5CDF"/>
                </a:solidFill>
                <a:latin typeface="Roboto Thin"/>
                <a:ea typeface="Roboto Thin"/>
                <a:cs typeface="Roboto Thin"/>
                <a:sym typeface="Roboto Thin"/>
              </a:endParaRPr>
            </a:p>
          </p:txBody>
        </p:sp>
        <p:sp>
          <p:nvSpPr>
            <p:cNvPr id="373" name="Google Shape;373;g33b13352d47_0_51"/>
            <p:cNvSpPr/>
            <p:nvPr/>
          </p:nvSpPr>
          <p:spPr>
            <a:xfrm rot="5400000">
              <a:off x="1875646" y="134451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3b13352d47_0_51"/>
            <p:cNvSpPr/>
            <p:nvPr/>
          </p:nvSpPr>
          <p:spPr>
            <a:xfrm>
              <a:off x="1178648" y="1896779"/>
              <a:ext cx="2030400" cy="2057700"/>
            </a:xfrm>
            <a:prstGeom prst="rect">
              <a:avLst/>
            </a:prstGeom>
            <a:noFill/>
            <a:ln>
              <a:noFill/>
            </a:ln>
          </p:spPr>
          <p:txBody>
            <a:bodyPr anchorCtr="0" anchor="t" bIns="91425" lIns="91425" spcFirstLastPara="1" rIns="91425" wrap="square" tIns="91425">
              <a:noAutofit/>
            </a:bodyPr>
            <a:lstStyle/>
            <a:p>
              <a:pPr indent="-165100" lvl="0" marL="171450" marR="0" rtl="0" algn="l">
                <a:lnSpc>
                  <a:spcPct val="115000"/>
                </a:lnSpc>
                <a:spcBef>
                  <a:spcPts val="0"/>
                </a:spcBef>
                <a:spcAft>
                  <a:spcPts val="0"/>
                </a:spcAft>
                <a:buClr>
                  <a:schemeClr val="lt1"/>
                </a:buClr>
                <a:buSzPts val="800"/>
                <a:buFont typeface="Roboto"/>
                <a:buChar char="●"/>
              </a:pPr>
              <a:r>
                <a:rPr lang="en-US" sz="1100">
                  <a:solidFill>
                    <a:schemeClr val="lt1"/>
                  </a:solidFill>
                </a:rPr>
                <a:t>Drop unwanted/duplicate columns (e.g., hour, time)</a:t>
              </a:r>
              <a:endParaRPr sz="1100">
                <a:solidFill>
                  <a:schemeClr val="lt1"/>
                </a:solidFill>
              </a:endParaRPr>
            </a:p>
            <a:p>
              <a:pPr indent="-165100" lvl="0" marL="171450" marR="0" rtl="0" algn="l">
                <a:lnSpc>
                  <a:spcPct val="115000"/>
                </a:lnSpc>
                <a:spcBef>
                  <a:spcPts val="0"/>
                </a:spcBef>
                <a:spcAft>
                  <a:spcPts val="0"/>
                </a:spcAft>
                <a:buClr>
                  <a:schemeClr val="lt1"/>
                </a:buClr>
                <a:buSzPts val="800"/>
                <a:buFont typeface="Roboto"/>
                <a:buChar char="●"/>
              </a:pPr>
              <a:r>
                <a:rPr lang="en-US" sz="1100">
                  <a:solidFill>
                    <a:schemeClr val="lt1"/>
                  </a:solidFill>
                </a:rPr>
                <a:t>Forward/Backward fill for data like humidity, pressure</a:t>
              </a:r>
              <a:endParaRPr sz="1100">
                <a:solidFill>
                  <a:schemeClr val="lt1"/>
                </a:solidFill>
              </a:endParaRPr>
            </a:p>
            <a:p>
              <a:pPr indent="-165100" lvl="0" marL="171450" marR="0" rtl="0" algn="l">
                <a:lnSpc>
                  <a:spcPct val="115000"/>
                </a:lnSpc>
                <a:spcBef>
                  <a:spcPts val="0"/>
                </a:spcBef>
                <a:spcAft>
                  <a:spcPts val="0"/>
                </a:spcAft>
                <a:buClr>
                  <a:schemeClr val="lt1"/>
                </a:buClr>
                <a:buSzPts val="800"/>
                <a:buFont typeface="Roboto"/>
                <a:buChar char="●"/>
              </a:pPr>
              <a:r>
                <a:rPr lang="en-US" sz="1100">
                  <a:solidFill>
                    <a:schemeClr val="lt1"/>
                  </a:solidFill>
                </a:rPr>
                <a:t>Use circular mean for wind direction</a:t>
              </a:r>
              <a:endParaRPr sz="1100">
                <a:solidFill>
                  <a:schemeClr val="lt1"/>
                </a:solidFill>
              </a:endParaRPr>
            </a:p>
            <a:p>
              <a:pPr indent="-165100" lvl="0" marL="171450" marR="0" rtl="0" algn="l">
                <a:lnSpc>
                  <a:spcPct val="115000"/>
                </a:lnSpc>
                <a:spcBef>
                  <a:spcPts val="0"/>
                </a:spcBef>
                <a:spcAft>
                  <a:spcPts val="0"/>
                </a:spcAft>
                <a:buClr>
                  <a:schemeClr val="lt1"/>
                </a:buClr>
                <a:buSzPts val="800"/>
                <a:buFont typeface="Roboto"/>
                <a:buChar char="●"/>
              </a:pPr>
              <a:r>
                <a:rPr lang="en-US" sz="1100">
                  <a:solidFill>
                    <a:schemeClr val="lt1"/>
                  </a:solidFill>
                </a:rPr>
                <a:t>Create unified date/time column for easier dataset merging</a:t>
              </a:r>
              <a:endParaRPr sz="1100">
                <a:solidFill>
                  <a:schemeClr val="lt1"/>
                </a:solidFill>
              </a:endParaRPr>
            </a:p>
            <a:p>
              <a:pPr indent="-184150" lvl="0" marL="171450" marR="0" rtl="0" algn="l">
                <a:lnSpc>
                  <a:spcPct val="115000"/>
                </a:lnSpc>
                <a:spcBef>
                  <a:spcPts val="0"/>
                </a:spcBef>
                <a:spcAft>
                  <a:spcPts val="0"/>
                </a:spcAft>
                <a:buClr>
                  <a:schemeClr val="lt1"/>
                </a:buClr>
                <a:buSzPts val="1100"/>
                <a:buChar char="●"/>
              </a:pPr>
              <a:r>
                <a:rPr lang="en-US" sz="1100">
                  <a:solidFill>
                    <a:schemeClr val="lt1"/>
                  </a:solidFill>
                </a:rPr>
                <a:t>Get average of 10 Ontario weather stations</a:t>
              </a:r>
              <a:endParaRPr sz="1100">
                <a:solidFill>
                  <a:schemeClr val="lt1"/>
                </a:solidFill>
              </a:endParaRPr>
            </a:p>
            <a:p>
              <a:pPr indent="-114300" lvl="0" marL="17145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375" name="Google Shape;375;g33b13352d47_0_51"/>
          <p:cNvGrpSpPr/>
          <p:nvPr/>
        </p:nvGrpSpPr>
        <p:grpSpPr>
          <a:xfrm>
            <a:off x="5877777" y="1401975"/>
            <a:ext cx="2486854" cy="3533831"/>
            <a:chOff x="1118203" y="283725"/>
            <a:chExt cx="2090847" cy="4076400"/>
          </a:xfrm>
        </p:grpSpPr>
        <p:sp>
          <p:nvSpPr>
            <p:cNvPr id="376" name="Google Shape;376;g33b13352d47_0_5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3b13352d47_0_51"/>
            <p:cNvSpPr/>
            <p:nvPr/>
          </p:nvSpPr>
          <p:spPr>
            <a:xfrm>
              <a:off x="1118224" y="341749"/>
              <a:ext cx="2048100" cy="10092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3b13352d47_0_5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0D5CDF"/>
                  </a:solidFill>
                  <a:latin typeface="Roboto"/>
                  <a:ea typeface="Roboto"/>
                  <a:cs typeface="Roboto"/>
                  <a:sym typeface="Roboto"/>
                </a:rPr>
                <a:t>Ontario Population</a:t>
              </a:r>
              <a:endParaRPr sz="2000">
                <a:solidFill>
                  <a:srgbClr val="0D5CDF"/>
                </a:solidFill>
                <a:latin typeface="Roboto Thin"/>
                <a:ea typeface="Roboto Thin"/>
                <a:cs typeface="Roboto Thin"/>
                <a:sym typeface="Roboto Thin"/>
              </a:endParaRPr>
            </a:p>
          </p:txBody>
        </p:sp>
        <p:sp>
          <p:nvSpPr>
            <p:cNvPr id="379" name="Google Shape;379;g33b13352d47_0_51"/>
            <p:cNvSpPr/>
            <p:nvPr/>
          </p:nvSpPr>
          <p:spPr>
            <a:xfrm rot="5400000">
              <a:off x="1868626" y="13628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3b13352d47_0_51"/>
            <p:cNvSpPr/>
            <p:nvPr/>
          </p:nvSpPr>
          <p:spPr>
            <a:xfrm>
              <a:off x="1118203" y="1936515"/>
              <a:ext cx="2030400" cy="1085400"/>
            </a:xfrm>
            <a:prstGeom prst="rect">
              <a:avLst/>
            </a:prstGeom>
            <a:noFill/>
            <a:ln>
              <a:noFill/>
            </a:ln>
          </p:spPr>
          <p:txBody>
            <a:bodyPr anchorCtr="0" anchor="t" bIns="91425" lIns="91425" spcFirstLastPara="1" rIns="91425" wrap="square" tIns="91425">
              <a:noAutofit/>
            </a:bodyPr>
            <a:lstStyle/>
            <a:p>
              <a:pPr indent="-165100" lvl="0" marL="228600" marR="0" rtl="0" algn="l">
                <a:lnSpc>
                  <a:spcPct val="115000"/>
                </a:lnSpc>
                <a:spcBef>
                  <a:spcPts val="0"/>
                </a:spcBef>
                <a:spcAft>
                  <a:spcPts val="0"/>
                </a:spcAft>
                <a:buClr>
                  <a:schemeClr val="lt1"/>
                </a:buClr>
                <a:buSzPts val="800"/>
                <a:buFont typeface="Roboto"/>
                <a:buChar char="●"/>
              </a:pPr>
              <a:r>
                <a:rPr lang="en-US" sz="1100">
                  <a:solidFill>
                    <a:schemeClr val="lt1"/>
                  </a:solidFill>
                </a:rPr>
                <a:t>Check for NaN values</a:t>
              </a:r>
              <a:endParaRPr sz="1100">
                <a:solidFill>
                  <a:schemeClr val="lt1"/>
                </a:solidFill>
              </a:endParaRPr>
            </a:p>
            <a:p>
              <a:pPr indent="-165100" lvl="0" marL="228600" marR="0" rtl="0" algn="l">
                <a:lnSpc>
                  <a:spcPct val="115000"/>
                </a:lnSpc>
                <a:spcBef>
                  <a:spcPts val="0"/>
                </a:spcBef>
                <a:spcAft>
                  <a:spcPts val="0"/>
                </a:spcAft>
                <a:buClr>
                  <a:schemeClr val="lt1"/>
                </a:buClr>
                <a:buSzPts val="800"/>
                <a:buFont typeface="Roboto"/>
                <a:buChar char="●"/>
              </a:pPr>
              <a:r>
                <a:rPr lang="en-US" sz="1100">
                  <a:solidFill>
                    <a:schemeClr val="lt1"/>
                  </a:solidFill>
                </a:rPr>
                <a:t>Use linear interpolation if found</a:t>
              </a:r>
              <a:endParaRPr sz="1100">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4309e00f9e_0_6"/>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Dataset Challenges</a:t>
            </a:r>
            <a:r>
              <a:rPr lang="en-US"/>
              <a:t> </a:t>
            </a:r>
            <a:endParaRPr/>
          </a:p>
        </p:txBody>
      </p:sp>
      <p:sp>
        <p:nvSpPr>
          <p:cNvPr id="386" name="Google Shape;386;g34309e00f9e_0_6"/>
          <p:cNvSpPr/>
          <p:nvPr/>
        </p:nvSpPr>
        <p:spPr>
          <a:xfrm flipH="1" rot="10800000">
            <a:off x="3593188" y="1636900"/>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g34309e00f9e_0_6"/>
          <p:cNvGrpSpPr/>
          <p:nvPr/>
        </p:nvGrpSpPr>
        <p:grpSpPr>
          <a:xfrm>
            <a:off x="1650975" y="1636900"/>
            <a:ext cx="1944600" cy="1569600"/>
            <a:chOff x="1126863" y="2013875"/>
            <a:chExt cx="1944600" cy="1569600"/>
          </a:xfrm>
        </p:grpSpPr>
        <p:sp>
          <p:nvSpPr>
            <p:cNvPr id="388" name="Google Shape;388;g34309e00f9e_0_6"/>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4309e00f9e_0_6"/>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No ready-made dataset , must build our own</a:t>
              </a:r>
              <a:endParaRPr b="1" sz="1500">
                <a:solidFill>
                  <a:schemeClr val="lt1"/>
                </a:solidFill>
                <a:latin typeface="Roboto"/>
                <a:ea typeface="Roboto"/>
                <a:cs typeface="Roboto"/>
                <a:sym typeface="Roboto"/>
              </a:endParaRPr>
            </a:p>
          </p:txBody>
        </p:sp>
      </p:grpSp>
      <p:sp>
        <p:nvSpPr>
          <p:cNvPr id="390" name="Google Shape;390;g34309e00f9e_0_6"/>
          <p:cNvSpPr/>
          <p:nvPr/>
        </p:nvSpPr>
        <p:spPr>
          <a:xfrm>
            <a:off x="5535545" y="1636900"/>
            <a:ext cx="1812000" cy="15696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1" name="Google Shape;391;g34309e00f9e_0_6"/>
          <p:cNvSpPr txBox="1"/>
          <p:nvPr/>
        </p:nvSpPr>
        <p:spPr>
          <a:xfrm>
            <a:off x="3780750" y="1879400"/>
            <a:ext cx="18300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Complex web structure - scraping and automation needed</a:t>
            </a:r>
            <a:endParaRPr b="1" sz="1500">
              <a:solidFill>
                <a:schemeClr val="lt1"/>
              </a:solidFill>
              <a:latin typeface="Roboto"/>
              <a:ea typeface="Roboto"/>
              <a:cs typeface="Roboto"/>
              <a:sym typeface="Roboto"/>
            </a:endParaRPr>
          </a:p>
        </p:txBody>
      </p:sp>
      <p:sp>
        <p:nvSpPr>
          <p:cNvPr id="392" name="Google Shape;392;g34309e00f9e_0_6"/>
          <p:cNvSpPr txBox="1"/>
          <p:nvPr/>
        </p:nvSpPr>
        <p:spPr>
          <a:xfrm>
            <a:off x="5761940" y="187941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Weather data from 10 Ontario stations - needs consolidation</a:t>
            </a:r>
            <a:endParaRPr b="1" sz="1500">
              <a:solidFill>
                <a:schemeClr val="lt1"/>
              </a:solidFill>
              <a:latin typeface="Roboto"/>
              <a:ea typeface="Roboto"/>
              <a:cs typeface="Roboto"/>
              <a:sym typeface="Roboto"/>
            </a:endParaRPr>
          </a:p>
        </p:txBody>
      </p:sp>
      <p:sp>
        <p:nvSpPr>
          <p:cNvPr id="393" name="Google Shape;393;g34309e00f9e_0_6"/>
          <p:cNvSpPr/>
          <p:nvPr/>
        </p:nvSpPr>
        <p:spPr>
          <a:xfrm flipH="1" rot="10800000">
            <a:off x="3593188" y="3237100"/>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g34309e00f9e_0_6"/>
          <p:cNvGrpSpPr/>
          <p:nvPr/>
        </p:nvGrpSpPr>
        <p:grpSpPr>
          <a:xfrm>
            <a:off x="1650975" y="3237100"/>
            <a:ext cx="1944600" cy="1569600"/>
            <a:chOff x="1126863" y="2013875"/>
            <a:chExt cx="1944600" cy="1569600"/>
          </a:xfrm>
        </p:grpSpPr>
        <p:sp>
          <p:nvSpPr>
            <p:cNvPr id="395" name="Google Shape;395;g34309e00f9e_0_6"/>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4309e00f9e_0_6"/>
            <p:cNvSpPr txBox="1"/>
            <p:nvPr/>
          </p:nvSpPr>
          <p:spPr>
            <a:xfrm>
              <a:off x="1257090" y="2256375"/>
              <a:ext cx="18120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Too many missing values - imputation techniques needed</a:t>
              </a:r>
              <a:endParaRPr b="1" sz="1500">
                <a:solidFill>
                  <a:schemeClr val="lt1"/>
                </a:solidFill>
                <a:latin typeface="Roboto"/>
                <a:ea typeface="Roboto"/>
                <a:cs typeface="Roboto"/>
                <a:sym typeface="Roboto"/>
              </a:endParaRPr>
            </a:p>
          </p:txBody>
        </p:sp>
      </p:grpSp>
      <p:sp>
        <p:nvSpPr>
          <p:cNvPr id="397" name="Google Shape;397;g34309e00f9e_0_6"/>
          <p:cNvSpPr/>
          <p:nvPr/>
        </p:nvSpPr>
        <p:spPr>
          <a:xfrm>
            <a:off x="5535545" y="3237100"/>
            <a:ext cx="1812000" cy="15696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8" name="Google Shape;398;g34309e00f9e_0_6"/>
          <p:cNvSpPr txBox="1"/>
          <p:nvPr/>
        </p:nvSpPr>
        <p:spPr>
          <a:xfrm>
            <a:off x="3704550" y="3479600"/>
            <a:ext cx="18120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Merge 3 datasets - create </a:t>
            </a:r>
            <a:r>
              <a:rPr b="1" lang="en-US" sz="1500">
                <a:solidFill>
                  <a:schemeClr val="lt1"/>
                </a:solidFill>
                <a:latin typeface="Calibri"/>
                <a:ea typeface="Calibri"/>
                <a:cs typeface="Calibri"/>
                <a:sym typeface="Calibri"/>
              </a:rPr>
              <a:t>common</a:t>
            </a:r>
            <a:r>
              <a:rPr b="1" lang="en-US" sz="1500">
                <a:solidFill>
                  <a:schemeClr val="lt1"/>
                </a:solidFill>
                <a:latin typeface="Calibri"/>
                <a:ea typeface="Calibri"/>
                <a:cs typeface="Calibri"/>
                <a:sym typeface="Calibri"/>
              </a:rPr>
              <a:t> key</a:t>
            </a:r>
            <a:endParaRPr b="1" sz="1500">
              <a:solidFill>
                <a:schemeClr val="lt1"/>
              </a:solidFill>
              <a:latin typeface="Roboto"/>
              <a:ea typeface="Roboto"/>
              <a:cs typeface="Roboto"/>
              <a:sym typeface="Roboto"/>
            </a:endParaRPr>
          </a:p>
        </p:txBody>
      </p:sp>
      <p:sp>
        <p:nvSpPr>
          <p:cNvPr id="399" name="Google Shape;399;g34309e00f9e_0_6"/>
          <p:cNvSpPr txBox="1"/>
          <p:nvPr/>
        </p:nvSpPr>
        <p:spPr>
          <a:xfrm>
            <a:off x="5761940" y="3479610"/>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Thousands of CSVs - heavy preprocessing</a:t>
            </a:r>
            <a:endParaRPr b="1" sz="15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42b9649e1d_0_29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Description</a:t>
            </a:r>
            <a:endParaRPr b="1"/>
          </a:p>
        </p:txBody>
      </p:sp>
      <p:sp>
        <p:nvSpPr>
          <p:cNvPr id="405" name="Google Shape;405;g342b9649e1d_0_29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06" name="Google Shape;406;g342b9649e1d_0_290"/>
          <p:cNvPicPr preferRelativeResize="0"/>
          <p:nvPr/>
        </p:nvPicPr>
        <p:blipFill>
          <a:blip r:embed="rId3">
            <a:alphaModFix/>
          </a:blip>
          <a:stretch>
            <a:fillRect/>
          </a:stretch>
        </p:blipFill>
        <p:spPr>
          <a:xfrm>
            <a:off x="117975" y="2758575"/>
            <a:ext cx="8873624" cy="1937312"/>
          </a:xfrm>
          <a:prstGeom prst="rect">
            <a:avLst/>
          </a:prstGeom>
          <a:noFill/>
          <a:ln>
            <a:noFill/>
          </a:ln>
        </p:spPr>
      </p:pic>
      <p:sp>
        <p:nvSpPr>
          <p:cNvPr id="407" name="Google Shape;407;g342b9649e1d_0_290"/>
          <p:cNvSpPr txBox="1"/>
          <p:nvPr/>
        </p:nvSpPr>
        <p:spPr>
          <a:xfrm>
            <a:off x="0" y="1399300"/>
            <a:ext cx="4941600" cy="1209900"/>
          </a:xfrm>
          <a:prstGeom prst="rect">
            <a:avLst/>
          </a:prstGeom>
          <a:noFill/>
          <a:ln>
            <a:noFill/>
          </a:ln>
        </p:spPr>
        <p:txBody>
          <a:bodyPr anchorCtr="0" anchor="t" bIns="45700" lIns="91425" spcFirstLastPara="1" rIns="91425" wrap="square" tIns="45700">
            <a:spAutoFit/>
          </a:bodyPr>
          <a:lstStyle/>
          <a:p>
            <a:pPr indent="-368300" lvl="0" marL="457200" rtl="0" algn="l">
              <a:lnSpc>
                <a:spcPct val="115000"/>
              </a:lnSpc>
              <a:spcBef>
                <a:spcPts val="400"/>
              </a:spcBef>
              <a:spcAft>
                <a:spcPts val="0"/>
              </a:spcAft>
              <a:buClr>
                <a:srgbClr val="17375E"/>
              </a:buClr>
              <a:buSzPts val="2200"/>
              <a:buChar char="●"/>
            </a:pPr>
            <a:r>
              <a:rPr lang="en-US" sz="2200">
                <a:solidFill>
                  <a:srgbClr val="17375E"/>
                </a:solidFill>
              </a:rPr>
              <a:t>Hourly Demand (Megawatt)</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Hourly Average Price (CAD/MwH)</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Population</a:t>
            </a:r>
            <a:endParaRPr sz="2200">
              <a:solidFill>
                <a:srgbClr val="17375E"/>
              </a:solidFill>
            </a:endParaRPr>
          </a:p>
        </p:txBody>
      </p:sp>
      <p:sp>
        <p:nvSpPr>
          <p:cNvPr id="408" name="Google Shape;408;g342b9649e1d_0_290"/>
          <p:cNvSpPr txBox="1"/>
          <p:nvPr/>
        </p:nvSpPr>
        <p:spPr>
          <a:xfrm>
            <a:off x="4855100" y="1359950"/>
            <a:ext cx="4288800" cy="1209900"/>
          </a:xfrm>
          <a:prstGeom prst="rect">
            <a:avLst/>
          </a:prstGeom>
          <a:noFill/>
          <a:ln>
            <a:noFill/>
          </a:ln>
        </p:spPr>
        <p:txBody>
          <a:bodyPr anchorCtr="0" anchor="t" bIns="45700" lIns="91425" spcFirstLastPara="1" rIns="91425" wrap="square" tIns="45700">
            <a:spAutoFit/>
          </a:bodyPr>
          <a:lstStyle/>
          <a:p>
            <a:pPr indent="-368300" lvl="0" marL="457200" rtl="0" algn="l">
              <a:lnSpc>
                <a:spcPct val="115000"/>
              </a:lnSpc>
              <a:spcBef>
                <a:spcPts val="400"/>
              </a:spcBef>
              <a:spcAft>
                <a:spcPts val="0"/>
              </a:spcAft>
              <a:buClr>
                <a:srgbClr val="17375E"/>
              </a:buClr>
              <a:buSzPts val="2200"/>
              <a:buChar char="●"/>
            </a:pPr>
            <a:r>
              <a:rPr lang="en-US" sz="2200">
                <a:solidFill>
                  <a:srgbClr val="17375E"/>
                </a:solidFill>
              </a:rPr>
              <a:t>Temperature </a:t>
            </a:r>
            <a:r>
              <a:rPr lang="en-US" sz="2200">
                <a:solidFill>
                  <a:srgbClr val="17375E"/>
                </a:solidFill>
              </a:rPr>
              <a:t>/ Wind Chill</a:t>
            </a:r>
            <a:r>
              <a:rPr lang="en-US" sz="2200">
                <a:solidFill>
                  <a:srgbClr val="17375E"/>
                </a:solidFill>
              </a:rPr>
              <a:t> °C</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Humidity %</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Wind Speed (km/h)</a:t>
            </a:r>
            <a:endParaRPr sz="2200">
              <a:solidFill>
                <a:srgbClr val="17375E"/>
              </a:solidFill>
            </a:endParaRPr>
          </a:p>
        </p:txBody>
      </p:sp>
      <p:sp>
        <p:nvSpPr>
          <p:cNvPr id="409" name="Google Shape;409;g342b9649e1d_0_290"/>
          <p:cNvSpPr txBox="1"/>
          <p:nvPr/>
        </p:nvSpPr>
        <p:spPr>
          <a:xfrm>
            <a:off x="3062300" y="4688825"/>
            <a:ext cx="2584500" cy="4308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400"/>
              </a:spcBef>
              <a:spcAft>
                <a:spcPts val="0"/>
              </a:spcAft>
              <a:buNone/>
            </a:pPr>
            <a:r>
              <a:rPr lang="en-US" sz="2200">
                <a:solidFill>
                  <a:srgbClr val="17375E"/>
                </a:solidFill>
              </a:rPr>
              <a:t>177,554 rows</a:t>
            </a:r>
            <a:endParaRPr sz="2200">
              <a:solidFill>
                <a:srgbClr val="17375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3b3e3c2778_0_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415" name="Google Shape;415;g33b3e3c2778_0_0"/>
          <p:cNvSpPr txBox="1"/>
          <p:nvPr/>
        </p:nvSpPr>
        <p:spPr>
          <a:xfrm>
            <a:off x="4003475" y="1686650"/>
            <a:ext cx="4710900" cy="8220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rPr lang="en-US" sz="2000">
                <a:solidFill>
                  <a:srgbClr val="203864"/>
                </a:solidFill>
              </a:rPr>
              <a:t>Which energy demand is higher: summer or winter and why?</a:t>
            </a:r>
            <a:endParaRPr sz="2100">
              <a:solidFill>
                <a:srgbClr val="00417D"/>
              </a:solidFill>
              <a:latin typeface="Calibri"/>
              <a:ea typeface="Calibri"/>
              <a:cs typeface="Calibri"/>
              <a:sym typeface="Calibri"/>
            </a:endParaRPr>
          </a:p>
        </p:txBody>
      </p:sp>
      <p:sp>
        <p:nvSpPr>
          <p:cNvPr id="416" name="Google Shape;416;g33b3e3c2778_0_0"/>
          <p:cNvSpPr txBox="1"/>
          <p:nvPr/>
        </p:nvSpPr>
        <p:spPr>
          <a:xfrm>
            <a:off x="4338175" y="2955875"/>
            <a:ext cx="4376100" cy="4926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t/>
            </a:r>
            <a:endParaRPr sz="2000">
              <a:solidFill>
                <a:srgbClr val="203864"/>
              </a:solidFill>
            </a:endParaRPr>
          </a:p>
        </p:txBody>
      </p:sp>
      <p:sp>
        <p:nvSpPr>
          <p:cNvPr id="417" name="Google Shape;417;g33b3e3c2778_0_0"/>
          <p:cNvSpPr txBox="1"/>
          <p:nvPr>
            <p:ph type="title"/>
          </p:nvPr>
        </p:nvSpPr>
        <p:spPr>
          <a:xfrm>
            <a:off x="483700" y="0"/>
            <a:ext cx="8031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Bonus Question</a:t>
            </a:r>
            <a:endParaRPr b="1"/>
          </a:p>
        </p:txBody>
      </p:sp>
      <p:pic>
        <p:nvPicPr>
          <p:cNvPr id="418" name="Google Shape;418;g33b3e3c2778_0_0" title="d3e03411-3df5-45e2-8db1-0b82f881bc0e-ezgif.com-crop.jpg"/>
          <p:cNvPicPr preferRelativeResize="0"/>
          <p:nvPr/>
        </p:nvPicPr>
        <p:blipFill>
          <a:blip r:embed="rId3">
            <a:alphaModFix/>
          </a:blip>
          <a:stretch>
            <a:fillRect/>
          </a:stretch>
        </p:blipFill>
        <p:spPr>
          <a:xfrm>
            <a:off x="237475" y="1546662"/>
            <a:ext cx="3424975" cy="3311025"/>
          </a:xfrm>
          <a:prstGeom prst="rect">
            <a:avLst/>
          </a:prstGeom>
          <a:noFill/>
          <a:ln>
            <a:noFill/>
          </a:ln>
        </p:spPr>
      </p:pic>
      <p:sp>
        <p:nvSpPr>
          <p:cNvPr id="419" name="Google Shape;419;g33b3e3c2778_0_0"/>
          <p:cNvSpPr txBox="1"/>
          <p:nvPr/>
        </p:nvSpPr>
        <p:spPr>
          <a:xfrm>
            <a:off x="161275" y="4767275"/>
            <a:ext cx="307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solidFill>
                  <a:srgbClr val="00417D"/>
                </a:solidFill>
                <a:latin typeface="Calibri"/>
                <a:ea typeface="Calibri"/>
                <a:cs typeface="Calibri"/>
                <a:sym typeface="Calibri"/>
              </a:rPr>
              <a:t>Source: </a:t>
            </a:r>
            <a:r>
              <a:rPr lang="en-US" sz="700">
                <a:solidFill>
                  <a:srgbClr val="00417D"/>
                </a:solidFill>
                <a:latin typeface="Calibri"/>
                <a:ea typeface="Calibri"/>
                <a:cs typeface="Calibri"/>
                <a:sym typeface="Calibri"/>
              </a:rPr>
              <a:t>AI Generated</a:t>
            </a:r>
            <a:endParaRPr sz="700">
              <a:solidFill>
                <a:srgbClr val="00417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42b9649e1d_0_326"/>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Answer: Winter</a:t>
            </a:r>
            <a:endParaRPr b="1"/>
          </a:p>
        </p:txBody>
      </p:sp>
      <p:sp>
        <p:nvSpPr>
          <p:cNvPr id="425" name="Google Shape;425;g342b9649e1d_0_3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26" name="Google Shape;426;g342b9649e1d_0_326"/>
          <p:cNvPicPr preferRelativeResize="0"/>
          <p:nvPr/>
        </p:nvPicPr>
        <p:blipFill>
          <a:blip r:embed="rId3">
            <a:alphaModFix/>
          </a:blip>
          <a:stretch>
            <a:fillRect/>
          </a:stretch>
        </p:blipFill>
        <p:spPr>
          <a:xfrm>
            <a:off x="1645888" y="1387550"/>
            <a:ext cx="5852225" cy="353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42b9649e1d_0_364"/>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32" name="Google Shape;432;g342b9649e1d_0_3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33" name="Google Shape;433;g342b9649e1d_0_364"/>
          <p:cNvPicPr preferRelativeResize="0"/>
          <p:nvPr/>
        </p:nvPicPr>
        <p:blipFill>
          <a:blip r:embed="rId3">
            <a:alphaModFix/>
          </a:blip>
          <a:stretch>
            <a:fillRect/>
          </a:stretch>
        </p:blipFill>
        <p:spPr>
          <a:xfrm>
            <a:off x="1093200" y="1311850"/>
            <a:ext cx="6928775" cy="3665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42b9649e1d_0_33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39" name="Google Shape;439;g342b9649e1d_0_3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40" name="Google Shape;440;g342b9649e1d_0_335"/>
          <p:cNvPicPr preferRelativeResize="0"/>
          <p:nvPr/>
        </p:nvPicPr>
        <p:blipFill>
          <a:blip r:embed="rId3">
            <a:alphaModFix/>
          </a:blip>
          <a:stretch>
            <a:fillRect/>
          </a:stretch>
        </p:blipFill>
        <p:spPr>
          <a:xfrm>
            <a:off x="1064350" y="1281475"/>
            <a:ext cx="7015301" cy="36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33b3e3c2778_0_1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46" name="Google Shape;446;g33b3e3c2778_0_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47" name="Google Shape;447;g33b3e3c2778_0_15"/>
          <p:cNvPicPr preferRelativeResize="0"/>
          <p:nvPr/>
        </p:nvPicPr>
        <p:blipFill>
          <a:blip r:embed="rId3">
            <a:alphaModFix/>
          </a:blip>
          <a:stretch>
            <a:fillRect/>
          </a:stretch>
        </p:blipFill>
        <p:spPr>
          <a:xfrm>
            <a:off x="1474438" y="1333825"/>
            <a:ext cx="5990674" cy="376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42b9649e1d_0_143"/>
          <p:cNvSpPr txBox="1"/>
          <p:nvPr>
            <p:ph type="title"/>
          </p:nvPr>
        </p:nvSpPr>
        <p:spPr>
          <a:xfrm>
            <a:off x="57150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Outline</a:t>
            </a:r>
            <a:endParaRPr b="1"/>
          </a:p>
        </p:txBody>
      </p:sp>
      <p:sp>
        <p:nvSpPr>
          <p:cNvPr id="200" name="Google Shape;200;g342b9649e1d_0_1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01" name="Google Shape;201;g342b9649e1d_0_143"/>
          <p:cNvSpPr txBox="1"/>
          <p:nvPr/>
        </p:nvSpPr>
        <p:spPr>
          <a:xfrm>
            <a:off x="405394" y="1341150"/>
            <a:ext cx="6354600" cy="3756300"/>
          </a:xfrm>
          <a:prstGeom prst="rect">
            <a:avLst/>
          </a:prstGeom>
          <a:noFill/>
          <a:ln>
            <a:noFill/>
          </a:ln>
        </p:spPr>
        <p:txBody>
          <a:bodyPr anchorCtr="0" anchor="t" bIns="68575" lIns="68575" spcFirstLastPara="1" rIns="68575" wrap="square" tIns="68575">
            <a:noAutofit/>
          </a:bodyPr>
          <a:lstStyle/>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Introduction</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Problem Definition</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Objective &amp; Motivation</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Data Description &amp; Visualization</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Methodology</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Results &amp; Demo</a:t>
            </a:r>
            <a:endParaRPr b="1" sz="2000">
              <a:solidFill>
                <a:srgbClr val="00417D"/>
              </a:solidFill>
              <a:latin typeface="Calibri"/>
              <a:ea typeface="Calibri"/>
              <a:cs typeface="Calibri"/>
              <a:sym typeface="Calibri"/>
            </a:endParaRPr>
          </a:p>
          <a:p>
            <a:pPr indent="-292100" lvl="0" marL="342900" marR="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Implications and Applications</a:t>
            </a:r>
            <a:endParaRPr b="1" sz="2000">
              <a:solidFill>
                <a:srgbClr val="00417D"/>
              </a:solidFill>
              <a:latin typeface="Calibri"/>
              <a:ea typeface="Calibri"/>
              <a:cs typeface="Calibri"/>
              <a:sym typeface="Calibri"/>
            </a:endParaRPr>
          </a:p>
          <a:p>
            <a:pPr indent="-292100" lvl="0" marL="342900" rtl="0" algn="l">
              <a:lnSpc>
                <a:spcPct val="150000"/>
              </a:lnSpc>
              <a:spcBef>
                <a:spcPts val="0"/>
              </a:spcBef>
              <a:spcAft>
                <a:spcPts val="0"/>
              </a:spcAft>
              <a:buClr>
                <a:srgbClr val="00417D"/>
              </a:buClr>
              <a:buSzPts val="2000"/>
              <a:buFont typeface="Calibri"/>
              <a:buChar char="●"/>
            </a:pPr>
            <a:r>
              <a:rPr b="1" lang="en-US" sz="2000">
                <a:solidFill>
                  <a:srgbClr val="00417D"/>
                </a:solidFill>
                <a:latin typeface="Calibri"/>
                <a:ea typeface="Calibri"/>
                <a:cs typeface="Calibri"/>
                <a:sym typeface="Calibri"/>
              </a:rPr>
              <a:t>Conclusions and Future Works</a:t>
            </a:r>
            <a:endParaRPr b="1" sz="2000">
              <a:solidFill>
                <a:srgbClr val="00417D"/>
              </a:solidFill>
              <a:latin typeface="Calibri"/>
              <a:ea typeface="Calibri"/>
              <a:cs typeface="Calibri"/>
              <a:sym typeface="Calibri"/>
            </a:endParaRPr>
          </a:p>
          <a:p>
            <a:pPr indent="0" lvl="0" marL="34290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42b9649e1d_0_35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53" name="Google Shape;453;g342b9649e1d_0_3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54" name="Google Shape;454;g342b9649e1d_0_350"/>
          <p:cNvPicPr preferRelativeResize="0"/>
          <p:nvPr/>
        </p:nvPicPr>
        <p:blipFill>
          <a:blip r:embed="rId3">
            <a:alphaModFix/>
          </a:blip>
          <a:stretch>
            <a:fillRect/>
          </a:stretch>
        </p:blipFill>
        <p:spPr>
          <a:xfrm>
            <a:off x="993350" y="1330525"/>
            <a:ext cx="6905649" cy="375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42b9649e1d_0_35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60" name="Google Shape;460;g342b9649e1d_0_3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61" name="Google Shape;461;g342b9649e1d_0_357"/>
          <p:cNvPicPr preferRelativeResize="0"/>
          <p:nvPr/>
        </p:nvPicPr>
        <p:blipFill>
          <a:blip r:embed="rId3">
            <a:alphaModFix/>
          </a:blip>
          <a:stretch>
            <a:fillRect/>
          </a:stretch>
        </p:blipFill>
        <p:spPr>
          <a:xfrm>
            <a:off x="486550" y="1382004"/>
            <a:ext cx="7886699" cy="33173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3b3e3c2778_0_22"/>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Visualization</a:t>
            </a:r>
            <a:endParaRPr b="1"/>
          </a:p>
        </p:txBody>
      </p:sp>
      <p:sp>
        <p:nvSpPr>
          <p:cNvPr id="467" name="Google Shape;467;g33b3e3c2778_0_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68" name="Google Shape;468;g33b3e3c2778_0_22"/>
          <p:cNvPicPr preferRelativeResize="0"/>
          <p:nvPr/>
        </p:nvPicPr>
        <p:blipFill>
          <a:blip r:embed="rId3">
            <a:alphaModFix/>
          </a:blip>
          <a:stretch>
            <a:fillRect/>
          </a:stretch>
        </p:blipFill>
        <p:spPr>
          <a:xfrm>
            <a:off x="983625" y="1305825"/>
            <a:ext cx="6910723" cy="3735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3b3e3c2778_0_3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Feature Correlation</a:t>
            </a:r>
            <a:endParaRPr b="1"/>
          </a:p>
        </p:txBody>
      </p:sp>
      <p:sp>
        <p:nvSpPr>
          <p:cNvPr id="474" name="Google Shape;474;g33b3e3c2778_0_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75" name="Google Shape;475;g33b3e3c2778_0_30"/>
          <p:cNvPicPr preferRelativeResize="0"/>
          <p:nvPr/>
        </p:nvPicPr>
        <p:blipFill>
          <a:blip r:embed="rId3">
            <a:alphaModFix/>
          </a:blip>
          <a:stretch>
            <a:fillRect/>
          </a:stretch>
        </p:blipFill>
        <p:spPr>
          <a:xfrm>
            <a:off x="1918975" y="1302900"/>
            <a:ext cx="5213075" cy="3840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42b9649e1d_0_343"/>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Feature Engineering</a:t>
            </a:r>
            <a:endParaRPr b="1"/>
          </a:p>
        </p:txBody>
      </p:sp>
      <p:sp>
        <p:nvSpPr>
          <p:cNvPr id="481" name="Google Shape;481;g342b9649e1d_0_3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82" name="Google Shape;482;g342b9649e1d_0_343"/>
          <p:cNvPicPr preferRelativeResize="0"/>
          <p:nvPr/>
        </p:nvPicPr>
        <p:blipFill>
          <a:blip r:embed="rId3">
            <a:alphaModFix/>
          </a:blip>
          <a:stretch>
            <a:fillRect/>
          </a:stretch>
        </p:blipFill>
        <p:spPr>
          <a:xfrm>
            <a:off x="2643600" y="1304700"/>
            <a:ext cx="5544600" cy="3736475"/>
          </a:xfrm>
          <a:prstGeom prst="rect">
            <a:avLst/>
          </a:prstGeom>
          <a:noFill/>
          <a:ln>
            <a:noFill/>
          </a:ln>
        </p:spPr>
      </p:pic>
      <p:sp>
        <p:nvSpPr>
          <p:cNvPr id="483" name="Google Shape;483;g342b9649e1d_0_343"/>
          <p:cNvSpPr txBox="1"/>
          <p:nvPr/>
        </p:nvSpPr>
        <p:spPr>
          <a:xfrm>
            <a:off x="0" y="1399300"/>
            <a:ext cx="2597700" cy="2378100"/>
          </a:xfrm>
          <a:prstGeom prst="rect">
            <a:avLst/>
          </a:prstGeom>
          <a:noFill/>
          <a:ln>
            <a:noFill/>
          </a:ln>
        </p:spPr>
        <p:txBody>
          <a:bodyPr anchorCtr="0" anchor="t" bIns="45700" lIns="91425" spcFirstLastPara="1" rIns="91425" wrap="square" tIns="45700">
            <a:spAutoFit/>
          </a:bodyPr>
          <a:lstStyle/>
          <a:p>
            <a:pPr indent="-368300" lvl="0" marL="457200" rtl="0" algn="l">
              <a:lnSpc>
                <a:spcPct val="115000"/>
              </a:lnSpc>
              <a:spcBef>
                <a:spcPts val="400"/>
              </a:spcBef>
              <a:spcAft>
                <a:spcPts val="0"/>
              </a:spcAft>
              <a:buClr>
                <a:srgbClr val="17375E"/>
              </a:buClr>
              <a:buSzPts val="2200"/>
              <a:buChar char="●"/>
            </a:pPr>
            <a:r>
              <a:rPr lang="en-US" sz="2200">
                <a:solidFill>
                  <a:srgbClr val="17375E"/>
                </a:solidFill>
              </a:rPr>
              <a:t>Price </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Population</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Wind Chill</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Temp</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Dates</a:t>
            </a:r>
            <a:endParaRPr sz="2200">
              <a:solidFill>
                <a:srgbClr val="17375E"/>
              </a:solidFill>
            </a:endParaRPr>
          </a:p>
          <a:p>
            <a:pPr indent="-368300" lvl="0" marL="457200" rtl="0" algn="l">
              <a:lnSpc>
                <a:spcPct val="115000"/>
              </a:lnSpc>
              <a:spcBef>
                <a:spcPts val="0"/>
              </a:spcBef>
              <a:spcAft>
                <a:spcPts val="0"/>
              </a:spcAft>
              <a:buClr>
                <a:srgbClr val="17375E"/>
              </a:buClr>
              <a:buSzPts val="2200"/>
              <a:buChar char="●"/>
            </a:pPr>
            <a:r>
              <a:rPr lang="en-US" sz="2200">
                <a:solidFill>
                  <a:srgbClr val="17375E"/>
                </a:solidFill>
              </a:rPr>
              <a:t>Lags (1,2,3)</a:t>
            </a:r>
            <a:endParaRPr sz="2200">
              <a:solidFill>
                <a:srgbClr val="17375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3b3e3c2778_0_38"/>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Data Split for XGBoost</a:t>
            </a:r>
            <a:endParaRPr b="1"/>
          </a:p>
        </p:txBody>
      </p:sp>
      <p:sp>
        <p:nvSpPr>
          <p:cNvPr id="489" name="Google Shape;489;g33b3e3c2778_0_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90" name="Google Shape;490;g33b3e3c2778_0_38"/>
          <p:cNvPicPr preferRelativeResize="0"/>
          <p:nvPr/>
        </p:nvPicPr>
        <p:blipFill>
          <a:blip r:embed="rId3">
            <a:alphaModFix/>
          </a:blip>
          <a:stretch>
            <a:fillRect/>
          </a:stretch>
        </p:blipFill>
        <p:spPr>
          <a:xfrm>
            <a:off x="152400" y="1509138"/>
            <a:ext cx="8839199" cy="24397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33b3e3c2778_0_45"/>
          <p:cNvSpPr txBox="1"/>
          <p:nvPr>
            <p:ph type="title"/>
          </p:nvPr>
        </p:nvSpPr>
        <p:spPr>
          <a:xfrm>
            <a:off x="0" y="62925"/>
            <a:ext cx="23358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5-Folds</a:t>
            </a:r>
            <a:r>
              <a:rPr b="1" lang="en-US">
                <a:solidFill>
                  <a:srgbClr val="FFFFFF"/>
                </a:solidFill>
              </a:rPr>
              <a:t> Split</a:t>
            </a:r>
            <a:endParaRPr b="1"/>
          </a:p>
        </p:txBody>
      </p:sp>
      <p:sp>
        <p:nvSpPr>
          <p:cNvPr id="496" name="Google Shape;496;g33b3e3c2778_0_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97" name="Google Shape;497;g33b3e3c2778_0_45"/>
          <p:cNvPicPr preferRelativeResize="0"/>
          <p:nvPr/>
        </p:nvPicPr>
        <p:blipFill>
          <a:blip r:embed="rId3">
            <a:alphaModFix/>
          </a:blip>
          <a:stretch>
            <a:fillRect/>
          </a:stretch>
        </p:blipFill>
        <p:spPr>
          <a:xfrm>
            <a:off x="2276500" y="236088"/>
            <a:ext cx="5896600" cy="3570275"/>
          </a:xfrm>
          <a:prstGeom prst="rect">
            <a:avLst/>
          </a:prstGeom>
          <a:noFill/>
          <a:ln>
            <a:noFill/>
          </a:ln>
        </p:spPr>
      </p:pic>
      <p:pic>
        <p:nvPicPr>
          <p:cNvPr id="498" name="Google Shape;498;g33b3e3c2778_0_45"/>
          <p:cNvPicPr preferRelativeResize="0"/>
          <p:nvPr/>
        </p:nvPicPr>
        <p:blipFill>
          <a:blip r:embed="rId4">
            <a:alphaModFix/>
          </a:blip>
          <a:stretch>
            <a:fillRect/>
          </a:stretch>
        </p:blipFill>
        <p:spPr>
          <a:xfrm>
            <a:off x="2249250" y="3806350"/>
            <a:ext cx="5951101" cy="110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3b3e3c2778_0_53"/>
          <p:cNvSpPr txBox="1"/>
          <p:nvPr>
            <p:ph type="title"/>
          </p:nvPr>
        </p:nvSpPr>
        <p:spPr>
          <a:xfrm>
            <a:off x="0" y="62925"/>
            <a:ext cx="2755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5-Folds Results</a:t>
            </a:r>
            <a:endParaRPr b="1"/>
          </a:p>
        </p:txBody>
      </p:sp>
      <p:sp>
        <p:nvSpPr>
          <p:cNvPr id="504" name="Google Shape;504;g33b3e3c2778_0_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05" name="Google Shape;505;g33b3e3c2778_0_53"/>
          <p:cNvPicPr preferRelativeResize="0"/>
          <p:nvPr/>
        </p:nvPicPr>
        <p:blipFill>
          <a:blip r:embed="rId3">
            <a:alphaModFix/>
          </a:blip>
          <a:stretch>
            <a:fillRect/>
          </a:stretch>
        </p:blipFill>
        <p:spPr>
          <a:xfrm>
            <a:off x="2755600" y="207450"/>
            <a:ext cx="5366641" cy="4888775"/>
          </a:xfrm>
          <a:prstGeom prst="rect">
            <a:avLst/>
          </a:prstGeom>
          <a:noFill/>
          <a:ln>
            <a:noFill/>
          </a:ln>
        </p:spPr>
      </p:pic>
      <p:pic>
        <p:nvPicPr>
          <p:cNvPr id="506" name="Google Shape;506;g33b3e3c2778_0_53"/>
          <p:cNvPicPr preferRelativeResize="0"/>
          <p:nvPr/>
        </p:nvPicPr>
        <p:blipFill rotWithShape="1">
          <a:blip r:embed="rId4">
            <a:alphaModFix/>
          </a:blip>
          <a:srcRect b="0" l="0" r="44842" t="0"/>
          <a:stretch/>
        </p:blipFill>
        <p:spPr>
          <a:xfrm>
            <a:off x="43475" y="1362300"/>
            <a:ext cx="2668575" cy="1802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3b3e3c2778_0_6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Future Prediction</a:t>
            </a:r>
            <a:endParaRPr b="1"/>
          </a:p>
        </p:txBody>
      </p:sp>
      <p:sp>
        <p:nvSpPr>
          <p:cNvPr id="512" name="Google Shape;512;g33b3e3c2778_0_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13" name="Google Shape;513;g33b3e3c2778_0_61"/>
          <p:cNvPicPr preferRelativeResize="0"/>
          <p:nvPr/>
        </p:nvPicPr>
        <p:blipFill>
          <a:blip r:embed="rId3">
            <a:alphaModFix/>
          </a:blip>
          <a:stretch>
            <a:fillRect/>
          </a:stretch>
        </p:blipFill>
        <p:spPr>
          <a:xfrm>
            <a:off x="275350" y="1439075"/>
            <a:ext cx="8334375" cy="24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33b3e3c2778_0_68"/>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solidFill>
                  <a:srgbClr val="FFFFFF"/>
                </a:solidFill>
              </a:rPr>
              <a:t>Why Not ARIMA or SARIMA?</a:t>
            </a:r>
            <a:endParaRPr b="1"/>
          </a:p>
        </p:txBody>
      </p:sp>
      <p:sp>
        <p:nvSpPr>
          <p:cNvPr id="519" name="Google Shape;519;g33b3e3c2778_0_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20" name="Google Shape;520;g33b3e3c2778_0_68"/>
          <p:cNvPicPr preferRelativeResize="0"/>
          <p:nvPr/>
        </p:nvPicPr>
        <p:blipFill>
          <a:blip r:embed="rId3">
            <a:alphaModFix/>
          </a:blip>
          <a:stretch>
            <a:fillRect/>
          </a:stretch>
        </p:blipFill>
        <p:spPr>
          <a:xfrm>
            <a:off x="0" y="2212875"/>
            <a:ext cx="4662050" cy="2470900"/>
          </a:xfrm>
          <a:prstGeom prst="rect">
            <a:avLst/>
          </a:prstGeom>
          <a:noFill/>
          <a:ln>
            <a:noFill/>
          </a:ln>
        </p:spPr>
      </p:pic>
      <p:pic>
        <p:nvPicPr>
          <p:cNvPr id="521" name="Google Shape;521;g33b3e3c2778_0_68"/>
          <p:cNvPicPr preferRelativeResize="0"/>
          <p:nvPr/>
        </p:nvPicPr>
        <p:blipFill rotWithShape="1">
          <a:blip r:embed="rId4">
            <a:alphaModFix/>
          </a:blip>
          <a:srcRect b="-9" l="0" r="0" t="2305"/>
          <a:stretch/>
        </p:blipFill>
        <p:spPr>
          <a:xfrm>
            <a:off x="4609700" y="2267975"/>
            <a:ext cx="4534299" cy="2209550"/>
          </a:xfrm>
          <a:prstGeom prst="rect">
            <a:avLst/>
          </a:prstGeom>
          <a:noFill/>
          <a:ln>
            <a:noFill/>
          </a:ln>
        </p:spPr>
      </p:pic>
      <p:sp>
        <p:nvSpPr>
          <p:cNvPr id="522" name="Google Shape;522;g33b3e3c2778_0_68"/>
          <p:cNvSpPr txBox="1"/>
          <p:nvPr/>
        </p:nvSpPr>
        <p:spPr>
          <a:xfrm>
            <a:off x="204675" y="1478025"/>
            <a:ext cx="2243400" cy="430800"/>
          </a:xfrm>
          <a:prstGeom prst="rect">
            <a:avLst/>
          </a:prstGeom>
          <a:noFill/>
          <a:ln>
            <a:noFill/>
          </a:ln>
        </p:spPr>
        <p:txBody>
          <a:bodyPr anchorCtr="0" anchor="t" bIns="45700" lIns="91425" spcFirstLastPara="1" rIns="91425" wrap="square" tIns="45700">
            <a:spAutoFit/>
          </a:bodyPr>
          <a:lstStyle/>
          <a:p>
            <a:pPr indent="-368300" lvl="0" marL="457200" rtl="0" algn="l">
              <a:lnSpc>
                <a:spcPct val="115000"/>
              </a:lnSpc>
              <a:spcBef>
                <a:spcPts val="400"/>
              </a:spcBef>
              <a:spcAft>
                <a:spcPts val="0"/>
              </a:spcAft>
              <a:buClr>
                <a:srgbClr val="17375E"/>
              </a:buClr>
              <a:buSzPts val="2200"/>
              <a:buChar char="●"/>
            </a:pPr>
            <a:r>
              <a:rPr lang="en-US" sz="2200">
                <a:solidFill>
                  <a:srgbClr val="17375E"/>
                </a:solidFill>
              </a:rPr>
              <a:t>ARIMA 30h</a:t>
            </a:r>
            <a:endParaRPr sz="2200">
              <a:solidFill>
                <a:srgbClr val="17375E"/>
              </a:solidFill>
            </a:endParaRPr>
          </a:p>
        </p:txBody>
      </p:sp>
      <p:sp>
        <p:nvSpPr>
          <p:cNvPr id="523" name="Google Shape;523;g33b3e3c2778_0_68"/>
          <p:cNvSpPr txBox="1"/>
          <p:nvPr/>
        </p:nvSpPr>
        <p:spPr>
          <a:xfrm>
            <a:off x="5650050" y="1478025"/>
            <a:ext cx="2544600" cy="430800"/>
          </a:xfrm>
          <a:prstGeom prst="rect">
            <a:avLst/>
          </a:prstGeom>
          <a:noFill/>
          <a:ln>
            <a:noFill/>
          </a:ln>
        </p:spPr>
        <p:txBody>
          <a:bodyPr anchorCtr="0" anchor="t" bIns="45700" lIns="91425" spcFirstLastPara="1" rIns="91425" wrap="square" tIns="45700">
            <a:spAutoFit/>
          </a:bodyPr>
          <a:lstStyle/>
          <a:p>
            <a:pPr indent="-368300" lvl="0" marL="457200" rtl="0" algn="l">
              <a:lnSpc>
                <a:spcPct val="115000"/>
              </a:lnSpc>
              <a:spcBef>
                <a:spcPts val="400"/>
              </a:spcBef>
              <a:spcAft>
                <a:spcPts val="0"/>
              </a:spcAft>
              <a:buClr>
                <a:srgbClr val="17375E"/>
              </a:buClr>
              <a:buSzPts val="2200"/>
              <a:buChar char="●"/>
            </a:pPr>
            <a:r>
              <a:rPr lang="en-US" sz="2200">
                <a:solidFill>
                  <a:srgbClr val="17375E"/>
                </a:solidFill>
              </a:rPr>
              <a:t>S</a:t>
            </a:r>
            <a:r>
              <a:rPr lang="en-US" sz="2200">
                <a:solidFill>
                  <a:srgbClr val="17375E"/>
                </a:solidFill>
              </a:rPr>
              <a:t>ARIMA 30h</a:t>
            </a:r>
            <a:endParaRPr sz="2200">
              <a:solidFill>
                <a:srgbClr val="17375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07" name="Google Shape;207;p2"/>
          <p:cNvSpPr txBox="1"/>
          <p:nvPr/>
        </p:nvSpPr>
        <p:spPr>
          <a:xfrm>
            <a:off x="4003475" y="1686650"/>
            <a:ext cx="4710900" cy="11514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rPr lang="en-US" sz="2000">
                <a:solidFill>
                  <a:srgbClr val="203864"/>
                </a:solidFill>
              </a:rPr>
              <a:t>Have you ever thought about how Ontario’s weather might be impacting our energy demand?</a:t>
            </a:r>
            <a:endParaRPr sz="2100">
              <a:solidFill>
                <a:srgbClr val="00417D"/>
              </a:solidFill>
              <a:latin typeface="Calibri"/>
              <a:ea typeface="Calibri"/>
              <a:cs typeface="Calibri"/>
              <a:sym typeface="Calibri"/>
            </a:endParaRPr>
          </a:p>
        </p:txBody>
      </p:sp>
      <p:sp>
        <p:nvSpPr>
          <p:cNvPr id="208" name="Google Shape;208;p2"/>
          <p:cNvSpPr txBox="1"/>
          <p:nvPr/>
        </p:nvSpPr>
        <p:spPr>
          <a:xfrm>
            <a:off x="4338175" y="2955875"/>
            <a:ext cx="4376100" cy="4926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t/>
            </a:r>
            <a:endParaRPr sz="2000">
              <a:solidFill>
                <a:srgbClr val="203864"/>
              </a:solidFill>
            </a:endParaRPr>
          </a:p>
        </p:txBody>
      </p:sp>
      <p:sp>
        <p:nvSpPr>
          <p:cNvPr id="209" name="Google Shape;209;p2"/>
          <p:cNvSpPr txBox="1"/>
          <p:nvPr/>
        </p:nvSpPr>
        <p:spPr>
          <a:xfrm>
            <a:off x="363000" y="4623550"/>
            <a:ext cx="307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solidFill>
                  <a:srgbClr val="00417D"/>
                </a:solidFill>
                <a:latin typeface="Calibri"/>
                <a:ea typeface="Calibri"/>
                <a:cs typeface="Calibri"/>
                <a:sym typeface="Calibri"/>
              </a:rPr>
              <a:t>Source: </a:t>
            </a:r>
            <a:r>
              <a:rPr lang="en-US" sz="700">
                <a:solidFill>
                  <a:srgbClr val="00417D"/>
                </a:solidFill>
                <a:latin typeface="Calibri"/>
                <a:ea typeface="Calibri"/>
                <a:cs typeface="Calibri"/>
                <a:sym typeface="Calibri"/>
              </a:rPr>
              <a:t>https://www.vectorstock.com/royalty-free-vector/four-seasons-weather</a:t>
            </a:r>
            <a:endParaRPr sz="700">
              <a:solidFill>
                <a:srgbClr val="00417D"/>
              </a:solidFill>
              <a:latin typeface="Calibri"/>
              <a:ea typeface="Calibri"/>
              <a:cs typeface="Calibri"/>
              <a:sym typeface="Calibri"/>
            </a:endParaRPr>
          </a:p>
        </p:txBody>
      </p:sp>
      <p:pic>
        <p:nvPicPr>
          <p:cNvPr id="210" name="Google Shape;210;p2"/>
          <p:cNvPicPr preferRelativeResize="0"/>
          <p:nvPr/>
        </p:nvPicPr>
        <p:blipFill rotWithShape="1">
          <a:blip r:embed="rId3">
            <a:alphaModFix/>
          </a:blip>
          <a:srcRect b="7706" l="0" r="0" t="0"/>
          <a:stretch/>
        </p:blipFill>
        <p:spPr>
          <a:xfrm>
            <a:off x="445825" y="1638500"/>
            <a:ext cx="2994850" cy="2985050"/>
          </a:xfrm>
          <a:prstGeom prst="rect">
            <a:avLst/>
          </a:prstGeom>
          <a:noFill/>
          <a:ln>
            <a:noFill/>
          </a:ln>
        </p:spPr>
      </p:pic>
      <p:pic>
        <p:nvPicPr>
          <p:cNvPr id="211" name="Google Shape;211;p2"/>
          <p:cNvPicPr preferRelativeResize="0"/>
          <p:nvPr/>
        </p:nvPicPr>
        <p:blipFill>
          <a:blip r:embed="rId4">
            <a:alphaModFix/>
          </a:blip>
          <a:stretch>
            <a:fillRect/>
          </a:stretch>
        </p:blipFill>
        <p:spPr>
          <a:xfrm>
            <a:off x="1568688" y="2699350"/>
            <a:ext cx="749125" cy="749125"/>
          </a:xfrm>
          <a:prstGeom prst="rect">
            <a:avLst/>
          </a:prstGeom>
          <a:noFill/>
          <a:ln>
            <a:noFill/>
          </a:ln>
        </p:spPr>
      </p:pic>
      <p:sp>
        <p:nvSpPr>
          <p:cNvPr id="212" name="Google Shape;212;p2"/>
          <p:cNvSpPr txBox="1"/>
          <p:nvPr>
            <p:ph type="title"/>
          </p:nvPr>
        </p:nvSpPr>
        <p:spPr>
          <a:xfrm>
            <a:off x="483700" y="0"/>
            <a:ext cx="8031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Introduction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4"/>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latin typeface="Calibri"/>
                <a:ea typeface="Calibri"/>
                <a:cs typeface="Calibri"/>
                <a:sym typeface="Calibri"/>
              </a:rPr>
              <a:t>Models Com</a:t>
            </a:r>
            <a:r>
              <a:rPr b="1" lang="en-US"/>
              <a:t>parison</a:t>
            </a:r>
            <a:endParaRPr>
              <a:latin typeface="Calibri"/>
              <a:ea typeface="Calibri"/>
              <a:cs typeface="Calibri"/>
              <a:sym typeface="Calibri"/>
            </a:endParaRPr>
          </a:p>
        </p:txBody>
      </p:sp>
      <p:sp>
        <p:nvSpPr>
          <p:cNvPr id="529" name="Google Shape;529;p14"/>
          <p:cNvSpPr txBox="1"/>
          <p:nvPr/>
        </p:nvSpPr>
        <p:spPr>
          <a:xfrm>
            <a:off x="205273" y="1485641"/>
            <a:ext cx="8572200" cy="20391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7000"/>
              </a:lnSpc>
              <a:spcBef>
                <a:spcPts val="0"/>
              </a:spcBef>
              <a:spcAft>
                <a:spcPts val="0"/>
              </a:spcAft>
              <a:buClr>
                <a:srgbClr val="000000"/>
              </a:buClr>
              <a:buSzPts val="1000"/>
              <a:buFont typeface="Noto Sans Symbols"/>
              <a:buChar char="∙"/>
            </a:pPr>
            <a:r>
              <a:rPr b="0" i="0" lang="en-US" sz="1600" u="none" cap="none" strike="noStrike">
                <a:solidFill>
                  <a:srgbClr val="000000"/>
                </a:solidFill>
                <a:latin typeface="Calibri"/>
                <a:ea typeface="Calibri"/>
                <a:cs typeface="Calibri"/>
                <a:sym typeface="Calibri"/>
              </a:rPr>
              <a:t>Time Series Models: ARIMA</a:t>
            </a:r>
            <a:r>
              <a:rPr lang="en-US" sz="1600">
                <a:latin typeface="Calibri"/>
                <a:ea typeface="Calibri"/>
                <a:cs typeface="Calibri"/>
                <a:sym typeface="Calibri"/>
              </a:rPr>
              <a:t>, SARIMA</a:t>
            </a:r>
            <a:endParaRPr/>
          </a:p>
          <a:p>
            <a:pPr indent="-342900" lvl="0" marL="342900" marR="0" rtl="0" algn="l">
              <a:lnSpc>
                <a:spcPct val="107000"/>
              </a:lnSpc>
              <a:spcBef>
                <a:spcPts val="800"/>
              </a:spcBef>
              <a:spcAft>
                <a:spcPts val="0"/>
              </a:spcAft>
              <a:buClr>
                <a:srgbClr val="000000"/>
              </a:buClr>
              <a:buSzPts val="1000"/>
              <a:buFont typeface="Noto Sans Symbols"/>
              <a:buChar char="∙"/>
            </a:pPr>
            <a:r>
              <a:rPr b="0" i="0" lang="en-US" sz="1600" u="none" cap="none" strike="noStrike">
                <a:solidFill>
                  <a:srgbClr val="000000"/>
                </a:solidFill>
                <a:latin typeface="Calibri"/>
                <a:ea typeface="Calibri"/>
                <a:cs typeface="Calibri"/>
                <a:sym typeface="Calibri"/>
              </a:rPr>
              <a:t>Machine Learning: Random Forest, XGBoost, </a:t>
            </a:r>
            <a:r>
              <a:rPr lang="en-US" sz="1600">
                <a:latin typeface="Calibri"/>
                <a:ea typeface="Calibri"/>
                <a:cs typeface="Calibri"/>
                <a:sym typeface="Calibri"/>
              </a:rPr>
              <a:t>Light GBM</a:t>
            </a:r>
            <a:r>
              <a:rPr b="0" i="0" lang="en-US" sz="1600" u="none" cap="none" strike="noStrike">
                <a:solidFill>
                  <a:srgbClr val="000000"/>
                </a:solidFill>
                <a:latin typeface="Calibri"/>
                <a:ea typeface="Calibri"/>
                <a:cs typeface="Calibri"/>
                <a:sym typeface="Calibri"/>
              </a:rPr>
              <a:t>.</a:t>
            </a:r>
            <a:endParaRPr/>
          </a:p>
          <a:p>
            <a:pPr indent="-342900" lvl="0" marL="342900" marR="0" rtl="0" algn="l">
              <a:lnSpc>
                <a:spcPct val="107000"/>
              </a:lnSpc>
              <a:spcBef>
                <a:spcPts val="800"/>
              </a:spcBef>
              <a:spcAft>
                <a:spcPts val="0"/>
              </a:spcAft>
              <a:buClr>
                <a:srgbClr val="000000"/>
              </a:buClr>
              <a:buSzPts val="1000"/>
              <a:buFont typeface="Noto Sans Symbols"/>
              <a:buChar char="∙"/>
            </a:pPr>
            <a:r>
              <a:rPr b="0" i="0" lang="en-US" sz="1600" u="none" cap="none" strike="noStrike">
                <a:solidFill>
                  <a:srgbClr val="000000"/>
                </a:solidFill>
                <a:latin typeface="Calibri"/>
                <a:ea typeface="Calibri"/>
                <a:cs typeface="Calibri"/>
                <a:sym typeface="Calibri"/>
              </a:rPr>
              <a:t>Evaluation Metrics: Confusion Matrix </a:t>
            </a:r>
            <a:br>
              <a:rPr b="0" i="0" lang="en-US" sz="1600" u="none" cap="none" strike="noStrike">
                <a:solidFill>
                  <a:srgbClr val="000000"/>
                </a:solidFill>
                <a:latin typeface="Calibri"/>
                <a:ea typeface="Calibri"/>
                <a:cs typeface="Calibri"/>
                <a:sym typeface="Calibri"/>
              </a:rPr>
            </a:br>
            <a:r>
              <a:rPr b="0" i="0" lang="en-US" sz="1600" u="none" cap="none" strike="noStrike">
                <a:solidFill>
                  <a:srgbClr val="000000"/>
                </a:solidFill>
                <a:latin typeface="Calibri"/>
                <a:ea typeface="Calibri"/>
                <a:cs typeface="Calibri"/>
                <a:sym typeface="Calibri"/>
              </a:rPr>
              <a:t>RMSE, MAE for accuracy assessment.</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p:txBody>
      </p:sp>
      <p:sp>
        <p:nvSpPr>
          <p:cNvPr id="530" name="Google Shape;530;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31" name="Google Shape;531;p14"/>
          <p:cNvPicPr preferRelativeResize="0"/>
          <p:nvPr/>
        </p:nvPicPr>
        <p:blipFill rotWithShape="1">
          <a:blip r:embed="rId3">
            <a:alphaModFix/>
          </a:blip>
          <a:srcRect b="0" l="0" r="0" t="0"/>
          <a:stretch/>
        </p:blipFill>
        <p:spPr>
          <a:xfrm>
            <a:off x="5754749" y="1403091"/>
            <a:ext cx="3245017" cy="16955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ML Models-XGboost</a:t>
            </a:r>
            <a:endParaRPr b="1"/>
          </a:p>
        </p:txBody>
      </p:sp>
      <p:sp>
        <p:nvSpPr>
          <p:cNvPr id="537" name="Google Shape;537;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38" name="Google Shape;538;p17"/>
          <p:cNvPicPr preferRelativeResize="0"/>
          <p:nvPr/>
        </p:nvPicPr>
        <p:blipFill>
          <a:blip r:embed="rId3">
            <a:alphaModFix/>
          </a:blip>
          <a:stretch>
            <a:fillRect/>
          </a:stretch>
        </p:blipFill>
        <p:spPr>
          <a:xfrm>
            <a:off x="344324" y="1452075"/>
            <a:ext cx="5401826" cy="358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3b39f9515c_0_1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ML Models-lightG</a:t>
            </a:r>
            <a:r>
              <a:rPr b="1" lang="en-US"/>
              <a:t>BM</a:t>
            </a:r>
            <a:endParaRPr b="1"/>
          </a:p>
        </p:txBody>
      </p:sp>
      <p:sp>
        <p:nvSpPr>
          <p:cNvPr id="544" name="Google Shape;544;g33b39f9515c_0_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45" name="Google Shape;545;g33b39f9515c_0_11"/>
          <p:cNvPicPr preferRelativeResize="0"/>
          <p:nvPr/>
        </p:nvPicPr>
        <p:blipFill>
          <a:blip r:embed="rId3">
            <a:alphaModFix/>
          </a:blip>
          <a:stretch>
            <a:fillRect/>
          </a:stretch>
        </p:blipFill>
        <p:spPr>
          <a:xfrm>
            <a:off x="152400" y="1146600"/>
            <a:ext cx="5766750" cy="3844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34332e557c4_1_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latin typeface="Calibri"/>
                <a:ea typeface="Calibri"/>
                <a:cs typeface="Calibri"/>
                <a:sym typeface="Calibri"/>
              </a:rPr>
              <a:t>M</a:t>
            </a:r>
            <a:r>
              <a:rPr b="1" lang="en-US"/>
              <a:t>L Models</a:t>
            </a:r>
            <a:r>
              <a:rPr b="1" lang="en-US">
                <a:latin typeface="Calibri"/>
                <a:ea typeface="Calibri"/>
                <a:cs typeface="Calibri"/>
                <a:sym typeface="Calibri"/>
              </a:rPr>
              <a:t>-Random Forest </a:t>
            </a:r>
            <a:endParaRPr>
              <a:latin typeface="Calibri"/>
              <a:ea typeface="Calibri"/>
              <a:cs typeface="Calibri"/>
              <a:sym typeface="Calibri"/>
            </a:endParaRPr>
          </a:p>
        </p:txBody>
      </p:sp>
      <p:sp>
        <p:nvSpPr>
          <p:cNvPr id="551" name="Google Shape;551;g34332e557c4_1_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552" name="Google Shape;552;g34332e557c4_1_0"/>
          <p:cNvSpPr txBox="1"/>
          <p:nvPr/>
        </p:nvSpPr>
        <p:spPr>
          <a:xfrm>
            <a:off x="6938283" y="1525066"/>
            <a:ext cx="2057400" cy="15360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7000"/>
              </a:lnSpc>
              <a:spcBef>
                <a:spcPts val="0"/>
              </a:spcBef>
              <a:spcAft>
                <a:spcPts val="0"/>
              </a:spcAft>
              <a:buClr>
                <a:srgbClr val="000000"/>
              </a:buClr>
              <a:buSzPts val="1000"/>
              <a:buFont typeface="Noto Sans Symbols"/>
              <a:buChar char="∙"/>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417D"/>
              </a:solidFill>
              <a:latin typeface="Calibri"/>
              <a:ea typeface="Calibri"/>
              <a:cs typeface="Calibri"/>
              <a:sym typeface="Calibri"/>
            </a:endParaRPr>
          </a:p>
        </p:txBody>
      </p:sp>
      <p:pic>
        <p:nvPicPr>
          <p:cNvPr id="553" name="Google Shape;553;g34332e557c4_1_0"/>
          <p:cNvPicPr preferRelativeResize="0"/>
          <p:nvPr/>
        </p:nvPicPr>
        <p:blipFill>
          <a:blip r:embed="rId3">
            <a:alphaModFix/>
          </a:blip>
          <a:stretch>
            <a:fillRect/>
          </a:stretch>
        </p:blipFill>
        <p:spPr>
          <a:xfrm>
            <a:off x="317899" y="1492450"/>
            <a:ext cx="5574725" cy="3703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3b13352d47_3_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Results and Evaluation</a:t>
            </a:r>
            <a:endParaRPr b="1"/>
          </a:p>
        </p:txBody>
      </p:sp>
      <p:sp>
        <p:nvSpPr>
          <p:cNvPr id="559" name="Google Shape;559;g33b13352d47_3_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60" name="Google Shape;560;g33b13352d47_3_0"/>
          <p:cNvPicPr preferRelativeResize="0"/>
          <p:nvPr/>
        </p:nvPicPr>
        <p:blipFill>
          <a:blip r:embed="rId3">
            <a:alphaModFix/>
          </a:blip>
          <a:stretch>
            <a:fillRect/>
          </a:stretch>
        </p:blipFill>
        <p:spPr>
          <a:xfrm>
            <a:off x="224925" y="1492600"/>
            <a:ext cx="3356801" cy="3074425"/>
          </a:xfrm>
          <a:prstGeom prst="rect">
            <a:avLst/>
          </a:prstGeom>
          <a:noFill/>
          <a:ln>
            <a:noFill/>
          </a:ln>
        </p:spPr>
      </p:pic>
      <p:pic>
        <p:nvPicPr>
          <p:cNvPr id="561" name="Google Shape;561;g33b13352d47_3_0"/>
          <p:cNvPicPr preferRelativeResize="0"/>
          <p:nvPr/>
        </p:nvPicPr>
        <p:blipFill>
          <a:blip r:embed="rId4">
            <a:alphaModFix/>
          </a:blip>
          <a:stretch>
            <a:fillRect/>
          </a:stretch>
        </p:blipFill>
        <p:spPr>
          <a:xfrm>
            <a:off x="3621075" y="1328325"/>
            <a:ext cx="4612924" cy="38151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33b39f9515c_0_3"/>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Results and Evaluation</a:t>
            </a:r>
            <a:endParaRPr b="1"/>
          </a:p>
        </p:txBody>
      </p:sp>
      <p:sp>
        <p:nvSpPr>
          <p:cNvPr id="567" name="Google Shape;567;g33b39f9515c_0_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68" name="Google Shape;568;g33b39f9515c_0_3"/>
          <p:cNvPicPr preferRelativeResize="0"/>
          <p:nvPr/>
        </p:nvPicPr>
        <p:blipFill>
          <a:blip r:embed="rId3">
            <a:alphaModFix/>
          </a:blip>
          <a:stretch>
            <a:fillRect/>
          </a:stretch>
        </p:blipFill>
        <p:spPr>
          <a:xfrm>
            <a:off x="55100" y="1368250"/>
            <a:ext cx="8168113" cy="34682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8"/>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Demo</a:t>
            </a:r>
            <a:endParaRPr b="1"/>
          </a:p>
        </p:txBody>
      </p:sp>
      <p:sp>
        <p:nvSpPr>
          <p:cNvPr id="574" name="Google Shape;574;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575" name="Google Shape;575;p18"/>
          <p:cNvSpPr txBox="1"/>
          <p:nvPr>
            <p:ph type="title"/>
          </p:nvPr>
        </p:nvSpPr>
        <p:spPr>
          <a:xfrm>
            <a:off x="4179775" y="2654000"/>
            <a:ext cx="39468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Calibri"/>
              <a:buNone/>
            </a:pPr>
            <a:r>
              <a:rPr b="1" lang="en-US">
                <a:solidFill>
                  <a:schemeClr val="accent4"/>
                </a:solidFill>
              </a:rPr>
              <a:t>Scan to View App</a:t>
            </a:r>
            <a:br>
              <a:rPr b="1" lang="en-US">
                <a:solidFill>
                  <a:schemeClr val="accent4"/>
                </a:solidFill>
              </a:rPr>
            </a:br>
            <a:r>
              <a:rPr b="1" lang="en-US" sz="2000">
                <a:solidFill>
                  <a:schemeClr val="accent4"/>
                </a:solidFill>
              </a:rPr>
              <a:t>(10 seconds to scan)</a:t>
            </a:r>
            <a:endParaRPr b="1" sz="2000">
              <a:solidFill>
                <a:schemeClr val="accent4"/>
              </a:solidFill>
            </a:endParaRPr>
          </a:p>
        </p:txBody>
      </p:sp>
      <p:pic>
        <p:nvPicPr>
          <p:cNvPr id="576" name="Google Shape;576;p18"/>
          <p:cNvPicPr preferRelativeResize="0"/>
          <p:nvPr/>
        </p:nvPicPr>
        <p:blipFill>
          <a:blip r:embed="rId3">
            <a:alphaModFix/>
          </a:blip>
          <a:stretch>
            <a:fillRect/>
          </a:stretch>
        </p:blipFill>
        <p:spPr>
          <a:xfrm>
            <a:off x="152400" y="1372950"/>
            <a:ext cx="3632476" cy="36324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g3438b5797de_0_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Demo </a:t>
            </a:r>
            <a:r>
              <a:rPr b="1" lang="en-US"/>
              <a:t>Video</a:t>
            </a:r>
            <a:endParaRPr b="1"/>
          </a:p>
        </p:txBody>
      </p:sp>
      <p:pic>
        <p:nvPicPr>
          <p:cNvPr id="582" name="Google Shape;582;g3438b5797de_0_1" title="GUI-Excuation.mp4">
            <a:hlinkClick r:id="rId3"/>
          </p:cNvPr>
          <p:cNvPicPr preferRelativeResize="0"/>
          <p:nvPr/>
        </p:nvPicPr>
        <p:blipFill>
          <a:blip r:embed="rId4">
            <a:alphaModFix/>
          </a:blip>
          <a:stretch>
            <a:fillRect/>
          </a:stretch>
        </p:blipFill>
        <p:spPr>
          <a:xfrm>
            <a:off x="849650" y="1317275"/>
            <a:ext cx="7180373" cy="366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3b5bb85555_5_0"/>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Demo Video</a:t>
            </a:r>
            <a:endParaRPr b="1"/>
          </a:p>
        </p:txBody>
      </p:sp>
      <p:pic>
        <p:nvPicPr>
          <p:cNvPr id="588" name="Google Shape;588;g33b5bb85555_5_0" title="DS_Project_Demo.mp4">
            <a:hlinkClick r:id="rId3"/>
          </p:cNvPr>
          <p:cNvPicPr preferRelativeResize="0"/>
          <p:nvPr/>
        </p:nvPicPr>
        <p:blipFill>
          <a:blip r:embed="rId4">
            <a:alphaModFix/>
          </a:blip>
          <a:stretch>
            <a:fillRect/>
          </a:stretch>
        </p:blipFill>
        <p:spPr>
          <a:xfrm>
            <a:off x="928025" y="1307350"/>
            <a:ext cx="7081901" cy="3791775"/>
          </a:xfrm>
          <a:prstGeom prst="rect">
            <a:avLst/>
          </a:prstGeom>
          <a:noFill/>
          <a:ln>
            <a:noFill/>
          </a:ln>
        </p:spPr>
      </p:pic>
      <p:pic>
        <p:nvPicPr>
          <p:cNvPr id="589" name="Google Shape;589;g33b5bb85555_5_0"/>
          <p:cNvPicPr preferRelativeResize="0"/>
          <p:nvPr/>
        </p:nvPicPr>
        <p:blipFill>
          <a:blip r:embed="rId5">
            <a:alphaModFix/>
          </a:blip>
          <a:stretch>
            <a:fillRect/>
          </a:stretch>
        </p:blipFill>
        <p:spPr>
          <a:xfrm>
            <a:off x="7912675" y="30400"/>
            <a:ext cx="933376" cy="933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9"/>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Implication</a:t>
            </a:r>
            <a:endParaRPr>
              <a:latin typeface="Calibri"/>
              <a:ea typeface="Calibri"/>
              <a:cs typeface="Calibri"/>
              <a:sym typeface="Calibri"/>
            </a:endParaRPr>
          </a:p>
        </p:txBody>
      </p:sp>
      <p:sp>
        <p:nvSpPr>
          <p:cNvPr id="595" name="Google Shape;595;p19"/>
          <p:cNvSpPr txBox="1"/>
          <p:nvPr/>
        </p:nvSpPr>
        <p:spPr>
          <a:xfrm>
            <a:off x="1915325" y="1334050"/>
            <a:ext cx="7180200" cy="1783500"/>
          </a:xfrm>
          <a:prstGeom prst="rect">
            <a:avLst/>
          </a:prstGeom>
          <a:noFill/>
          <a:ln>
            <a:noFill/>
          </a:ln>
        </p:spPr>
        <p:txBody>
          <a:bodyPr anchorCtr="0" anchor="t" bIns="91425" lIns="91425" spcFirstLastPara="1" rIns="91425" wrap="square" tIns="91425">
            <a:spAutoFit/>
          </a:bodyPr>
          <a:lstStyle/>
          <a:p>
            <a:pPr indent="-317500" lvl="0" marL="457200" rtl="0" algn="l">
              <a:lnSpc>
                <a:spcPct val="107000"/>
              </a:lnSpc>
              <a:spcBef>
                <a:spcPts val="0"/>
              </a:spcBef>
              <a:spcAft>
                <a:spcPts val="0"/>
              </a:spcAft>
              <a:buClr>
                <a:schemeClr val="dk1"/>
              </a:buClr>
              <a:buSzPts val="1400"/>
              <a:buFont typeface="Calibri"/>
              <a:buChar char="∙"/>
            </a:pPr>
            <a:r>
              <a:rPr b="1" lang="en-US">
                <a:solidFill>
                  <a:schemeClr val="dk1"/>
                </a:solidFill>
                <a:latin typeface="Calibri"/>
                <a:ea typeface="Calibri"/>
                <a:cs typeface="Calibri"/>
                <a:sym typeface="Calibri"/>
              </a:rPr>
              <a:t>Improved accuracy in forecasting Ontario’s energy demand and price patterns</a:t>
            </a:r>
            <a:br>
              <a:rPr b="1"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Enables better anticipation of peak demand, price fluctuations, and system load, aiding in timely and data-driven decisions.</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b="1" lang="en-US">
                <a:solidFill>
                  <a:schemeClr val="dk1"/>
                </a:solidFill>
                <a:latin typeface="Calibri"/>
                <a:ea typeface="Calibri"/>
                <a:cs typeface="Calibri"/>
                <a:sym typeface="Calibri"/>
              </a:rPr>
              <a:t>Supports energy resource optimization, reducing costs and enhancing efficiency</a:t>
            </a:r>
            <a:br>
              <a:rPr b="1"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Facilitates efficient allocation of generation resources, minimizes reliance on costly peaking plants, and lowers operational expenses.</a:t>
            </a:r>
            <a:endParaRPr>
              <a:solidFill>
                <a:schemeClr val="dk1"/>
              </a:solidFill>
              <a:latin typeface="Calibri"/>
              <a:ea typeface="Calibri"/>
              <a:cs typeface="Calibri"/>
              <a:sym typeface="Calibri"/>
            </a:endParaRPr>
          </a:p>
        </p:txBody>
      </p:sp>
      <p:sp>
        <p:nvSpPr>
          <p:cNvPr id="596" name="Google Shape;596;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97" name="Google Shape;597;p19"/>
          <p:cNvPicPr preferRelativeResize="0"/>
          <p:nvPr/>
        </p:nvPicPr>
        <p:blipFill>
          <a:blip r:embed="rId3">
            <a:alphaModFix/>
          </a:blip>
          <a:stretch>
            <a:fillRect/>
          </a:stretch>
        </p:blipFill>
        <p:spPr>
          <a:xfrm>
            <a:off x="6907250" y="3457400"/>
            <a:ext cx="2114025" cy="1374500"/>
          </a:xfrm>
          <a:prstGeom prst="rect">
            <a:avLst/>
          </a:prstGeom>
          <a:noFill/>
          <a:ln>
            <a:noFill/>
          </a:ln>
        </p:spPr>
      </p:pic>
      <p:sp>
        <p:nvSpPr>
          <p:cNvPr id="598" name="Google Shape;598;p19"/>
          <p:cNvSpPr txBox="1"/>
          <p:nvPr/>
        </p:nvSpPr>
        <p:spPr>
          <a:xfrm>
            <a:off x="125000" y="3731299"/>
            <a:ext cx="6659100" cy="1266300"/>
          </a:xfrm>
          <a:prstGeom prst="rect">
            <a:avLst/>
          </a:prstGeom>
          <a:noFill/>
          <a:ln>
            <a:noFill/>
          </a:ln>
        </p:spPr>
        <p:txBody>
          <a:bodyPr anchorCtr="0" anchor="t" bIns="91425" lIns="91425" spcFirstLastPara="1" rIns="91425" wrap="square" tIns="91425">
            <a:noAutofit/>
          </a:bodyPr>
          <a:lstStyle/>
          <a:p>
            <a:pPr indent="-317500" lvl="0" marL="457200" rtl="0" algn="l">
              <a:lnSpc>
                <a:spcPct val="107000"/>
              </a:lnSpc>
              <a:spcBef>
                <a:spcPts val="0"/>
              </a:spcBef>
              <a:spcAft>
                <a:spcPts val="0"/>
              </a:spcAft>
              <a:buClr>
                <a:schemeClr val="dk1"/>
              </a:buClr>
              <a:buSzPts val="1400"/>
              <a:buFont typeface="Calibri"/>
              <a:buChar char="∙"/>
            </a:pPr>
            <a:r>
              <a:rPr b="1" lang="en-US">
                <a:solidFill>
                  <a:schemeClr val="dk1"/>
                </a:solidFill>
                <a:latin typeface="Calibri"/>
                <a:ea typeface="Calibri"/>
                <a:cs typeface="Calibri"/>
                <a:sym typeface="Calibri"/>
              </a:rPr>
              <a:t>Contributes to sustainable energy management and better infrastructure planning</a:t>
            </a:r>
            <a:br>
              <a:rPr b="1"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Informs long-term investments in grid modernization, renewable integration, and demand-side management initiatives.</a:t>
            </a:r>
            <a:endParaRPr>
              <a:solidFill>
                <a:srgbClr val="00417D"/>
              </a:solidFill>
              <a:latin typeface="Calibri"/>
              <a:ea typeface="Calibri"/>
              <a:cs typeface="Calibri"/>
              <a:sym typeface="Calibri"/>
            </a:endParaRPr>
          </a:p>
        </p:txBody>
      </p:sp>
      <p:pic>
        <p:nvPicPr>
          <p:cNvPr id="599" name="Google Shape;599;p19"/>
          <p:cNvPicPr preferRelativeResize="0"/>
          <p:nvPr/>
        </p:nvPicPr>
        <p:blipFill>
          <a:blip r:embed="rId4">
            <a:alphaModFix/>
          </a:blip>
          <a:stretch>
            <a:fillRect/>
          </a:stretch>
        </p:blipFill>
        <p:spPr>
          <a:xfrm>
            <a:off x="125000" y="1383400"/>
            <a:ext cx="2187125" cy="2074008"/>
          </a:xfrm>
          <a:prstGeom prst="rect">
            <a:avLst/>
          </a:prstGeom>
          <a:noFill/>
          <a:ln>
            <a:noFill/>
          </a:ln>
        </p:spPr>
      </p:pic>
      <p:sp>
        <p:nvSpPr>
          <p:cNvPr id="600" name="Google Shape;600;p19"/>
          <p:cNvSpPr txBox="1"/>
          <p:nvPr/>
        </p:nvSpPr>
        <p:spPr>
          <a:xfrm>
            <a:off x="172400" y="3457400"/>
            <a:ext cx="4509000" cy="2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700">
                <a:solidFill>
                  <a:srgbClr val="00417D"/>
                </a:solidFill>
                <a:latin typeface="Calibri"/>
                <a:ea typeface="Calibri"/>
                <a:cs typeface="Calibri"/>
                <a:sym typeface="Calibri"/>
              </a:rPr>
              <a:t>Source: </a:t>
            </a:r>
            <a:r>
              <a:rPr lang="en-US" sz="700" u="sng">
                <a:solidFill>
                  <a:schemeClr val="hlink"/>
                </a:solidFill>
                <a:latin typeface="Calibri"/>
                <a:ea typeface="Calibri"/>
                <a:cs typeface="Calibri"/>
                <a:sym typeface="Calibri"/>
                <a:hlinkClick r:id="rId5"/>
              </a:rPr>
              <a:t>https://www.vectorstock.com/royalty-free-vector/increased-energy-demand-concept-icon-vector-37455139</a:t>
            </a:r>
            <a:endParaRPr sz="700">
              <a:solidFill>
                <a:srgbClr val="00417D"/>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700">
                <a:solidFill>
                  <a:srgbClr val="00417D"/>
                </a:solidFill>
                <a:latin typeface="Calibri"/>
                <a:ea typeface="Calibri"/>
                <a:cs typeface="Calibri"/>
                <a:sym typeface="Calibri"/>
              </a:rPr>
              <a:t>              </a:t>
            </a:r>
            <a:endParaRPr sz="700">
              <a:solidFill>
                <a:srgbClr val="00417D"/>
              </a:solidFill>
              <a:latin typeface="Calibri"/>
              <a:ea typeface="Calibri"/>
              <a:cs typeface="Calibri"/>
              <a:sym typeface="Calibri"/>
            </a:endParaRPr>
          </a:p>
          <a:p>
            <a:pPr indent="0" lvl="0" marL="0" rtl="0" algn="l">
              <a:spcBef>
                <a:spcPts val="0"/>
              </a:spcBef>
              <a:spcAft>
                <a:spcPts val="0"/>
              </a:spcAft>
              <a:buNone/>
            </a:pPr>
            <a:r>
              <a:t/>
            </a:r>
            <a:endParaRPr sz="2100">
              <a:solidFill>
                <a:srgbClr val="00417D"/>
              </a:solidFill>
              <a:latin typeface="Calibri"/>
              <a:ea typeface="Calibri"/>
              <a:cs typeface="Calibri"/>
              <a:sym typeface="Calibri"/>
            </a:endParaRPr>
          </a:p>
        </p:txBody>
      </p:sp>
      <p:sp>
        <p:nvSpPr>
          <p:cNvPr id="601" name="Google Shape;601;p19"/>
          <p:cNvSpPr txBox="1"/>
          <p:nvPr/>
        </p:nvSpPr>
        <p:spPr>
          <a:xfrm>
            <a:off x="4572000" y="4887875"/>
            <a:ext cx="3580800" cy="22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US" sz="700"/>
              <a:t>Source: </a:t>
            </a:r>
            <a:r>
              <a:rPr lang="en-US" sz="700" u="sng">
                <a:solidFill>
                  <a:schemeClr val="hlink"/>
                </a:solidFill>
                <a:latin typeface="Calibri"/>
                <a:ea typeface="Calibri"/>
                <a:cs typeface="Calibri"/>
                <a:sym typeface="Calibri"/>
                <a:hlinkClick r:id="rId6"/>
              </a:rPr>
              <a:t>https://www.cer-rec.gc.ca/en/data-analysis/canada-energy-future/2023/results/</a:t>
            </a:r>
            <a:endParaRPr sz="700">
              <a:solidFill>
                <a:srgbClr val="00417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Problem Statement</a:t>
            </a:r>
            <a:endParaRPr b="1"/>
          </a:p>
        </p:txBody>
      </p:sp>
      <p:sp>
        <p:nvSpPr>
          <p:cNvPr id="218" name="Google Shape;218;p3"/>
          <p:cNvSpPr txBox="1"/>
          <p:nvPr/>
        </p:nvSpPr>
        <p:spPr>
          <a:xfrm>
            <a:off x="239225" y="1744475"/>
            <a:ext cx="4569900" cy="2658600"/>
          </a:xfrm>
          <a:prstGeom prst="rect">
            <a:avLst/>
          </a:prstGeom>
          <a:noFill/>
          <a:ln>
            <a:noFill/>
          </a:ln>
        </p:spPr>
        <p:txBody>
          <a:bodyPr anchorCtr="0" anchor="t" bIns="91425" lIns="91425" spcFirstLastPara="1" rIns="91425" wrap="square" tIns="91425">
            <a:noAutofit/>
          </a:bodyPr>
          <a:lstStyle/>
          <a:p>
            <a:pPr indent="-355600" lvl="0" marL="457200" rtl="0" algn="l">
              <a:lnSpc>
                <a:spcPct val="107000"/>
              </a:lnSpc>
              <a:spcBef>
                <a:spcPts val="0"/>
              </a:spcBef>
              <a:spcAft>
                <a:spcPts val="0"/>
              </a:spcAft>
              <a:buClr>
                <a:srgbClr val="203864"/>
              </a:buClr>
              <a:buSzPts val="2000"/>
              <a:buChar char="●"/>
            </a:pPr>
            <a:r>
              <a:rPr lang="en-US" sz="2000">
                <a:solidFill>
                  <a:srgbClr val="203864"/>
                </a:solidFill>
              </a:rPr>
              <a:t>Energy providers often struggle to balance supply and demand.</a:t>
            </a:r>
            <a:endParaRPr sz="2000">
              <a:solidFill>
                <a:srgbClr val="203864"/>
              </a:solidFill>
            </a:endParaRPr>
          </a:p>
          <a:p>
            <a:pPr indent="0" lvl="0" marL="457200" rtl="0" algn="l">
              <a:lnSpc>
                <a:spcPct val="107000"/>
              </a:lnSpc>
              <a:spcBef>
                <a:spcPts val="0"/>
              </a:spcBef>
              <a:spcAft>
                <a:spcPts val="0"/>
              </a:spcAft>
              <a:buNone/>
            </a:pPr>
            <a:r>
              <a:t/>
            </a:r>
            <a:endParaRPr sz="2000">
              <a:solidFill>
                <a:srgbClr val="203864"/>
              </a:solidFill>
            </a:endParaRPr>
          </a:p>
          <a:p>
            <a:pPr indent="-355600" lvl="0" marL="457200" rtl="0" algn="l">
              <a:lnSpc>
                <a:spcPct val="107000"/>
              </a:lnSpc>
              <a:spcBef>
                <a:spcPts val="0"/>
              </a:spcBef>
              <a:spcAft>
                <a:spcPts val="0"/>
              </a:spcAft>
              <a:buClr>
                <a:srgbClr val="203864"/>
              </a:buClr>
              <a:buSzPts val="2000"/>
              <a:buChar char="●"/>
            </a:pPr>
            <a:r>
              <a:rPr lang="en-US" sz="2000">
                <a:solidFill>
                  <a:srgbClr val="203864"/>
                </a:solidFill>
              </a:rPr>
              <a:t>Without accurate forecasts, this leads to inefficiencies, higher costs, and wasted energy.</a:t>
            </a:r>
            <a:endParaRPr sz="2000">
              <a:solidFill>
                <a:srgbClr val="203864"/>
              </a:solidFill>
            </a:endParaRPr>
          </a:p>
          <a:p>
            <a:pPr indent="0" lvl="0" marL="457200" marR="0" rtl="0" algn="l">
              <a:lnSpc>
                <a:spcPct val="100000"/>
              </a:lnSpc>
              <a:spcBef>
                <a:spcPts val="1200"/>
              </a:spcBef>
              <a:spcAft>
                <a:spcPts val="0"/>
              </a:spcAft>
              <a:buNone/>
            </a:pPr>
            <a:r>
              <a:t/>
            </a:r>
            <a:endParaRPr sz="1600">
              <a:latin typeface="Calibri"/>
              <a:ea typeface="Calibri"/>
              <a:cs typeface="Calibri"/>
              <a:sym typeface="Calibri"/>
            </a:endParaRPr>
          </a:p>
        </p:txBody>
      </p:sp>
      <p:sp>
        <p:nvSpPr>
          <p:cNvPr id="219" name="Google Shape;219;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20" name="Google Shape;220;p3"/>
          <p:cNvPicPr preferRelativeResize="0"/>
          <p:nvPr/>
        </p:nvPicPr>
        <p:blipFill rotWithShape="1">
          <a:blip r:embed="rId3">
            <a:alphaModFix/>
          </a:blip>
          <a:srcRect b="0" l="0" r="0" t="0"/>
          <a:stretch/>
        </p:blipFill>
        <p:spPr>
          <a:xfrm>
            <a:off x="5091366" y="1779725"/>
            <a:ext cx="3577295" cy="2202024"/>
          </a:xfrm>
          <a:prstGeom prst="rect">
            <a:avLst/>
          </a:prstGeom>
          <a:noFill/>
          <a:ln>
            <a:noFill/>
          </a:ln>
        </p:spPr>
      </p:pic>
      <p:sp>
        <p:nvSpPr>
          <p:cNvPr id="221" name="Google Shape;221;p3"/>
          <p:cNvSpPr txBox="1"/>
          <p:nvPr/>
        </p:nvSpPr>
        <p:spPr>
          <a:xfrm>
            <a:off x="5015175" y="3927600"/>
            <a:ext cx="3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solidFill>
                  <a:srgbClr val="00417D"/>
                </a:solidFill>
                <a:latin typeface="Calibri"/>
                <a:ea typeface="Calibri"/>
                <a:cs typeface="Calibri"/>
                <a:sym typeface="Calibri"/>
              </a:rPr>
              <a:t>Source:</a:t>
            </a:r>
            <a:r>
              <a:rPr lang="en-US" sz="700">
                <a:solidFill>
                  <a:srgbClr val="00417D"/>
                </a:solidFill>
                <a:latin typeface="Calibri"/>
                <a:ea typeface="Calibri"/>
                <a:cs typeface="Calibri"/>
                <a:sym typeface="Calibri"/>
              </a:rPr>
              <a:t> </a:t>
            </a:r>
            <a:r>
              <a:rPr lang="en-US" sz="700">
                <a:solidFill>
                  <a:srgbClr val="00417D"/>
                </a:solidFill>
                <a:latin typeface="Calibri"/>
                <a:ea typeface="Calibri"/>
                <a:cs typeface="Calibri"/>
                <a:sym typeface="Calibri"/>
              </a:rPr>
              <a:t>https://medium.com/@cluelesscuriouscoders/energy-demand-forecasting-13e3f43dc4bb</a:t>
            </a:r>
            <a:endParaRPr sz="700">
              <a:solidFill>
                <a:srgbClr val="00417D"/>
              </a:solidFill>
              <a:latin typeface="Calibri"/>
              <a:ea typeface="Calibri"/>
              <a:cs typeface="Calibri"/>
              <a:sym typeface="Calibri"/>
            </a:endParaRPr>
          </a:p>
          <a:p>
            <a:pPr indent="0" lvl="0" marL="0" rtl="0" algn="l">
              <a:spcBef>
                <a:spcPts val="0"/>
              </a:spcBef>
              <a:spcAft>
                <a:spcPts val="0"/>
              </a:spcAft>
              <a:buNone/>
            </a:pPr>
            <a:r>
              <a:t/>
            </a:r>
            <a:endParaRPr sz="700">
              <a:solidFill>
                <a:srgbClr val="00417D"/>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3b13352d47_1_4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Potential </a:t>
            </a:r>
            <a:r>
              <a:rPr b="1" lang="en-US"/>
              <a:t>Applications</a:t>
            </a:r>
            <a:endParaRPr>
              <a:latin typeface="Calibri"/>
              <a:ea typeface="Calibri"/>
              <a:cs typeface="Calibri"/>
              <a:sym typeface="Calibri"/>
            </a:endParaRPr>
          </a:p>
        </p:txBody>
      </p:sp>
      <p:sp>
        <p:nvSpPr>
          <p:cNvPr id="607" name="Google Shape;607;g33b13352d47_1_45"/>
          <p:cNvSpPr txBox="1"/>
          <p:nvPr/>
        </p:nvSpPr>
        <p:spPr>
          <a:xfrm>
            <a:off x="94375" y="3229050"/>
            <a:ext cx="5969700" cy="1553100"/>
          </a:xfrm>
          <a:prstGeom prst="rect">
            <a:avLst/>
          </a:prstGeom>
          <a:noFill/>
          <a:ln>
            <a:noFill/>
          </a:ln>
        </p:spPr>
        <p:txBody>
          <a:bodyPr anchorCtr="0" anchor="t" bIns="91425" lIns="91425" spcFirstLastPara="1" rIns="91425" wrap="square" tIns="91425">
            <a:spAutoFit/>
          </a:bodyPr>
          <a:lstStyle/>
          <a:p>
            <a:pPr indent="-368300" lvl="0" marL="342900" rtl="0" algn="l">
              <a:lnSpc>
                <a:spcPct val="107000"/>
              </a:lnSpc>
              <a:spcBef>
                <a:spcPts val="0"/>
              </a:spcBef>
              <a:spcAft>
                <a:spcPts val="0"/>
              </a:spcAft>
              <a:buClr>
                <a:schemeClr val="dk1"/>
              </a:buClr>
              <a:buSzPts val="1400"/>
              <a:buFont typeface="Calibri"/>
              <a:buChar char="∙"/>
            </a:pPr>
            <a:r>
              <a:rPr b="1" lang="en-US">
                <a:solidFill>
                  <a:schemeClr val="dk1"/>
                </a:solidFill>
                <a:latin typeface="Calibri"/>
                <a:ea typeface="Calibri"/>
                <a:cs typeface="Calibri"/>
                <a:sym typeface="Calibri"/>
              </a:rPr>
              <a:t>Population-Driven Energy Planning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500" lvl="1" marL="9144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U</a:t>
            </a:r>
            <a:r>
              <a:rPr lang="en-US">
                <a:solidFill>
                  <a:schemeClr val="dk1"/>
                </a:solidFill>
                <a:latin typeface="Calibri"/>
                <a:ea typeface="Calibri"/>
                <a:cs typeface="Calibri"/>
                <a:sym typeface="Calibri"/>
              </a:rPr>
              <a:t>se population growth forecasts to predict where electricity demand will rise, especially in rapidly growing regions</a:t>
            </a:r>
            <a:endParaRPr>
              <a:solidFill>
                <a:schemeClr val="dk1"/>
              </a:solidFill>
              <a:latin typeface="Calibri"/>
              <a:ea typeface="Calibri"/>
              <a:cs typeface="Calibri"/>
              <a:sym typeface="Calibri"/>
            </a:endParaRPr>
          </a:p>
          <a:p>
            <a:pPr indent="-317500" lvl="1" marL="9144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G</a:t>
            </a:r>
            <a:r>
              <a:rPr lang="en-US">
                <a:solidFill>
                  <a:schemeClr val="dk1"/>
                </a:solidFill>
                <a:latin typeface="Calibri"/>
                <a:ea typeface="Calibri"/>
                <a:cs typeface="Calibri"/>
                <a:sym typeface="Calibri"/>
              </a:rPr>
              <a:t>uide planning for housing developments, transmission expansion, and infrastructure investment aligned with Ontario’s goal to build 1.5 million new homes by 2030</a:t>
            </a:r>
            <a:r>
              <a:rPr lang="en-US">
                <a:solidFill>
                  <a:schemeClr val="dk1"/>
                </a:solidFill>
                <a:latin typeface="Calibri"/>
                <a:ea typeface="Calibri"/>
                <a:cs typeface="Calibri"/>
                <a:sym typeface="Calibri"/>
              </a:rPr>
              <a:t>.</a:t>
            </a:r>
            <a:endParaRPr>
              <a:solidFill>
                <a:srgbClr val="FF0000"/>
              </a:solidFill>
              <a:latin typeface="Calibri"/>
              <a:ea typeface="Calibri"/>
              <a:cs typeface="Calibri"/>
              <a:sym typeface="Calibri"/>
            </a:endParaRPr>
          </a:p>
        </p:txBody>
      </p:sp>
      <p:sp>
        <p:nvSpPr>
          <p:cNvPr id="608" name="Google Shape;608;g33b13352d47_1_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09" name="Google Shape;609;g33b13352d47_1_45"/>
          <p:cNvSpPr txBox="1"/>
          <p:nvPr/>
        </p:nvSpPr>
        <p:spPr>
          <a:xfrm>
            <a:off x="2786775" y="1221900"/>
            <a:ext cx="6294000" cy="2087700"/>
          </a:xfrm>
          <a:prstGeom prst="rect">
            <a:avLst/>
          </a:prstGeom>
          <a:noFill/>
          <a:ln>
            <a:noFill/>
          </a:ln>
        </p:spPr>
        <p:txBody>
          <a:bodyPr anchorCtr="0" anchor="t" bIns="91425" lIns="91425" spcFirstLastPara="1" rIns="91425" wrap="square" tIns="91425">
            <a:noAutofit/>
          </a:bodyPr>
          <a:lstStyle/>
          <a:p>
            <a:pPr indent="-368300" lvl="0" marL="342900" rtl="0" algn="l">
              <a:lnSpc>
                <a:spcPct val="107000"/>
              </a:lnSpc>
              <a:spcBef>
                <a:spcPts val="0"/>
              </a:spcBef>
              <a:spcAft>
                <a:spcPts val="0"/>
              </a:spcAft>
              <a:buClr>
                <a:schemeClr val="dk1"/>
              </a:buClr>
              <a:buSzPts val="1400"/>
              <a:buFont typeface="Noto Sans Symbols"/>
              <a:buChar char="∙"/>
            </a:pPr>
            <a:r>
              <a:rPr b="1" lang="en-US">
                <a:solidFill>
                  <a:schemeClr val="dk1"/>
                </a:solidFill>
                <a:latin typeface="Calibri"/>
                <a:ea typeface="Calibri"/>
                <a:cs typeface="Calibri"/>
                <a:sym typeface="Calibri"/>
              </a:rPr>
              <a:t>Real-time operational support for utility providers</a:t>
            </a:r>
            <a:r>
              <a:rPr b="1" lang="en-US">
                <a:solidFill>
                  <a:schemeClr val="dk1"/>
                </a:solidFill>
                <a:latin typeface="Calibri"/>
                <a:ea typeface="Calibri"/>
                <a:cs typeface="Calibri"/>
                <a:sym typeface="Calibri"/>
              </a:rPr>
              <a:t>.</a:t>
            </a:r>
            <a:endParaRPr b="1">
              <a:solidFill>
                <a:schemeClr val="dk1"/>
              </a:solidFill>
              <a:latin typeface="Calibri"/>
              <a:ea typeface="Calibri"/>
              <a:cs typeface="Calibri"/>
              <a:sym typeface="Calibri"/>
            </a:endParaRPr>
          </a:p>
          <a:p>
            <a:pPr indent="-317500" lvl="1" marL="9144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Deliver monitoring and forecasting tools that integrate with utility infrastructure.</a:t>
            </a:r>
            <a:endParaRPr>
              <a:solidFill>
                <a:schemeClr val="dk1"/>
              </a:solidFill>
              <a:latin typeface="Calibri"/>
              <a:ea typeface="Calibri"/>
              <a:cs typeface="Calibri"/>
              <a:sym typeface="Calibri"/>
            </a:endParaRPr>
          </a:p>
          <a:p>
            <a:pPr indent="-317500" lvl="1" marL="9144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Enable better load-balancing, peak-demand preparation, and rapid decision-making for grid operators.</a:t>
            </a:r>
            <a:endParaRPr>
              <a:solidFill>
                <a:schemeClr val="dk1"/>
              </a:solidFill>
              <a:latin typeface="Calibri"/>
              <a:ea typeface="Calibri"/>
              <a:cs typeface="Calibri"/>
              <a:sym typeface="Calibri"/>
            </a:endParaRPr>
          </a:p>
          <a:p>
            <a:pPr indent="-317500" lvl="1" marL="9144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Once enhanced with real-time data streams, this solution becomes a powerful tool for grid operators</a:t>
            </a:r>
            <a:endParaRPr>
              <a:solidFill>
                <a:schemeClr val="dk1"/>
              </a:solidFill>
              <a:latin typeface="Calibri"/>
              <a:ea typeface="Calibri"/>
              <a:cs typeface="Calibri"/>
              <a:sym typeface="Calibri"/>
            </a:endParaRPr>
          </a:p>
        </p:txBody>
      </p:sp>
      <p:pic>
        <p:nvPicPr>
          <p:cNvPr id="610" name="Google Shape;610;g33b13352d47_1_45"/>
          <p:cNvPicPr preferRelativeResize="0"/>
          <p:nvPr/>
        </p:nvPicPr>
        <p:blipFill>
          <a:blip r:embed="rId3">
            <a:alphaModFix/>
          </a:blip>
          <a:stretch>
            <a:fillRect/>
          </a:stretch>
        </p:blipFill>
        <p:spPr>
          <a:xfrm>
            <a:off x="6155874" y="3213923"/>
            <a:ext cx="2848900" cy="1583350"/>
          </a:xfrm>
          <a:prstGeom prst="rect">
            <a:avLst/>
          </a:prstGeom>
          <a:noFill/>
          <a:ln>
            <a:noFill/>
          </a:ln>
        </p:spPr>
      </p:pic>
      <p:sp>
        <p:nvSpPr>
          <p:cNvPr id="611" name="Google Shape;611;g33b13352d47_1_45"/>
          <p:cNvSpPr txBox="1"/>
          <p:nvPr/>
        </p:nvSpPr>
        <p:spPr>
          <a:xfrm>
            <a:off x="4065550" y="4797275"/>
            <a:ext cx="41304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700">
                <a:solidFill>
                  <a:srgbClr val="00417D"/>
                </a:solidFill>
                <a:latin typeface="Calibri"/>
                <a:ea typeface="Calibri"/>
                <a:cs typeface="Calibri"/>
                <a:sym typeface="Calibri"/>
              </a:rPr>
              <a:t>Source</a:t>
            </a:r>
            <a:r>
              <a:rPr lang="en-US" sz="700">
                <a:solidFill>
                  <a:srgbClr val="00417D"/>
                </a:solidFill>
                <a:latin typeface="Calibri"/>
                <a:ea typeface="Calibri"/>
                <a:cs typeface="Calibri"/>
                <a:sym typeface="Calibri"/>
              </a:rPr>
              <a:t>: https://www.ontario.ca/files/2023-07/energy-powering-ontarios-growth-report-en-2023-07-07.pdf</a:t>
            </a:r>
            <a:endParaRPr sz="700">
              <a:solidFill>
                <a:srgbClr val="00417D"/>
              </a:solidFill>
              <a:latin typeface="Calibri"/>
              <a:ea typeface="Calibri"/>
              <a:cs typeface="Calibri"/>
              <a:sym typeface="Calibri"/>
            </a:endParaRPr>
          </a:p>
        </p:txBody>
      </p:sp>
      <p:pic>
        <p:nvPicPr>
          <p:cNvPr id="612" name="Google Shape;612;g33b13352d47_1_45"/>
          <p:cNvPicPr preferRelativeResize="0"/>
          <p:nvPr/>
        </p:nvPicPr>
        <p:blipFill>
          <a:blip r:embed="rId4">
            <a:alphaModFix/>
          </a:blip>
          <a:stretch>
            <a:fillRect/>
          </a:stretch>
        </p:blipFill>
        <p:spPr>
          <a:xfrm>
            <a:off x="494674" y="1393050"/>
            <a:ext cx="2292102" cy="1480800"/>
          </a:xfrm>
          <a:prstGeom prst="rect">
            <a:avLst/>
          </a:prstGeom>
          <a:noFill/>
          <a:ln>
            <a:noFill/>
          </a:ln>
        </p:spPr>
      </p:pic>
      <p:sp>
        <p:nvSpPr>
          <p:cNvPr id="613" name="Google Shape;613;g33b13352d47_1_45"/>
          <p:cNvSpPr txBox="1"/>
          <p:nvPr/>
        </p:nvSpPr>
        <p:spPr>
          <a:xfrm>
            <a:off x="94375" y="2920300"/>
            <a:ext cx="3485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solidFill>
                  <a:srgbClr val="00417D"/>
                </a:solidFill>
                <a:latin typeface="Calibri"/>
                <a:ea typeface="Calibri"/>
                <a:cs typeface="Calibri"/>
                <a:sym typeface="Calibri"/>
              </a:rPr>
              <a:t>: </a:t>
            </a:r>
            <a:r>
              <a:rPr b="1" lang="en-US" sz="700">
                <a:solidFill>
                  <a:srgbClr val="00417D"/>
                </a:solidFill>
                <a:latin typeface="Calibri"/>
                <a:ea typeface="Calibri"/>
                <a:cs typeface="Calibri"/>
                <a:sym typeface="Calibri"/>
              </a:rPr>
              <a:t>Source: </a:t>
            </a:r>
            <a:r>
              <a:rPr lang="en-US" sz="700">
                <a:solidFill>
                  <a:srgbClr val="00417D"/>
                </a:solidFill>
                <a:latin typeface="Calibri"/>
                <a:ea typeface="Calibri"/>
                <a:cs typeface="Calibri"/>
                <a:sym typeface="Calibri"/>
              </a:rPr>
              <a:t>https://ir.lib.uwo.ca/cgi/viewcontent.cgi?article=1038&amp;context=pclc_rpb</a:t>
            </a:r>
            <a:endParaRPr sz="700">
              <a:solidFill>
                <a:srgbClr val="00417D"/>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42b9649e1d_0_30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latin typeface="Calibri"/>
                <a:ea typeface="Calibri"/>
                <a:cs typeface="Calibri"/>
                <a:sym typeface="Calibri"/>
              </a:rPr>
              <a:t>Conclusion &amp; Future Work</a:t>
            </a:r>
            <a:endParaRPr>
              <a:latin typeface="Calibri"/>
              <a:ea typeface="Calibri"/>
              <a:cs typeface="Calibri"/>
              <a:sym typeface="Calibri"/>
            </a:endParaRPr>
          </a:p>
        </p:txBody>
      </p:sp>
      <p:sp>
        <p:nvSpPr>
          <p:cNvPr id="619" name="Google Shape;619;g342b9649e1d_0_307"/>
          <p:cNvSpPr txBox="1"/>
          <p:nvPr/>
        </p:nvSpPr>
        <p:spPr>
          <a:xfrm>
            <a:off x="498150" y="1321325"/>
            <a:ext cx="7886700" cy="15531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0"/>
              </a:spcBef>
              <a:spcAft>
                <a:spcPts val="0"/>
              </a:spcAft>
              <a:buNone/>
            </a:pPr>
            <a:r>
              <a:rPr b="1" lang="en-US">
                <a:latin typeface="Calibri"/>
                <a:ea typeface="Calibri"/>
                <a:cs typeface="Calibri"/>
                <a:sym typeface="Calibri"/>
              </a:rPr>
              <a:t>Key Takeaways</a:t>
            </a:r>
            <a:endParaRPr>
              <a:latin typeface="Calibri"/>
              <a:ea typeface="Calibri"/>
              <a:cs typeface="Calibri"/>
              <a:sym typeface="Calibri"/>
            </a:endParaRPr>
          </a:p>
          <a:p>
            <a:pPr indent="-317500" lvl="0" marL="457200" rtl="0" algn="l">
              <a:lnSpc>
                <a:spcPct val="107000"/>
              </a:lnSpc>
              <a:spcBef>
                <a:spcPts val="0"/>
              </a:spcBef>
              <a:spcAft>
                <a:spcPts val="0"/>
              </a:spcAft>
              <a:buSzPts val="1400"/>
              <a:buFont typeface="Calibri"/>
              <a:buChar char="∙"/>
            </a:pPr>
            <a:r>
              <a:rPr lang="en-US">
                <a:solidFill>
                  <a:schemeClr val="dk1"/>
                </a:solidFill>
                <a:latin typeface="Calibri"/>
                <a:ea typeface="Calibri"/>
                <a:cs typeface="Calibri"/>
                <a:sym typeface="Calibri"/>
              </a:rPr>
              <a:t>High predictive performance—model achieved high accuracy</a:t>
            </a:r>
            <a:endParaRPr>
              <a:latin typeface="Calibri"/>
              <a:ea typeface="Calibri"/>
              <a:cs typeface="Calibri"/>
              <a:sym typeface="Calibri"/>
            </a:endParaRPr>
          </a:p>
          <a:p>
            <a:pPr indent="-317500" lvl="0" marL="457200" rtl="0" algn="l">
              <a:lnSpc>
                <a:spcPct val="107000"/>
              </a:lnSpc>
              <a:spcBef>
                <a:spcPts val="0"/>
              </a:spcBef>
              <a:spcAft>
                <a:spcPts val="0"/>
              </a:spcAft>
              <a:buSzPts val="1400"/>
              <a:buFont typeface="Calibri"/>
              <a:buChar char="∙"/>
            </a:pPr>
            <a:r>
              <a:rPr lang="en-US">
                <a:latin typeface="Calibri"/>
                <a:ea typeface="Calibri"/>
                <a:cs typeface="Calibri"/>
                <a:sym typeface="Calibri"/>
              </a:rPr>
              <a:t>Successful implementation of a reliable Ontario energy forecasting system</a:t>
            </a:r>
            <a:endParaRPr>
              <a:latin typeface="Calibri"/>
              <a:ea typeface="Calibri"/>
              <a:cs typeface="Calibri"/>
              <a:sym typeface="Calibri"/>
            </a:endParaRPr>
          </a:p>
          <a:p>
            <a:pPr indent="-317500" lvl="0" marL="457200" rtl="0" algn="l">
              <a:lnSpc>
                <a:spcPct val="107000"/>
              </a:lnSpc>
              <a:spcBef>
                <a:spcPts val="0"/>
              </a:spcBef>
              <a:spcAft>
                <a:spcPts val="0"/>
              </a:spcAft>
              <a:buSzPts val="1400"/>
              <a:buFont typeface="Calibri"/>
              <a:buChar char="∙"/>
            </a:pPr>
            <a:r>
              <a:rPr lang="en-US">
                <a:latin typeface="Calibri"/>
                <a:ea typeface="Calibri"/>
                <a:cs typeface="Calibri"/>
                <a:sym typeface="Calibri"/>
              </a:rPr>
              <a:t>Positioned the model as a foundation for smarter energy operations and future optimization.</a:t>
            </a:r>
            <a:endParaRPr>
              <a:latin typeface="Calibri"/>
              <a:ea typeface="Calibri"/>
              <a:cs typeface="Calibri"/>
              <a:sym typeface="Calibri"/>
            </a:endParaRPr>
          </a:p>
          <a:p>
            <a:pPr indent="-317500" lvl="0" marL="457200" rtl="0" algn="l">
              <a:lnSpc>
                <a:spcPct val="107000"/>
              </a:lnSpc>
              <a:spcBef>
                <a:spcPts val="0"/>
              </a:spcBef>
              <a:spcAft>
                <a:spcPts val="0"/>
              </a:spcAft>
              <a:buSzPts val="1400"/>
              <a:buFont typeface="Calibri"/>
              <a:buChar char="∙"/>
            </a:pPr>
            <a:r>
              <a:rPr lang="en-US">
                <a:latin typeface="Calibri"/>
                <a:ea typeface="Calibri"/>
                <a:cs typeface="Calibri"/>
                <a:sym typeface="Calibri"/>
              </a:rPr>
              <a:t>Built a comprehensive Ontario energy dataset combining demand, weather, and population data</a:t>
            </a:r>
            <a:endParaRPr>
              <a:latin typeface="Calibri"/>
              <a:ea typeface="Calibri"/>
              <a:cs typeface="Calibri"/>
              <a:sym typeface="Calibri"/>
            </a:endParaRPr>
          </a:p>
          <a:p>
            <a:pPr indent="-317500" lvl="0" marL="457200" rtl="0" algn="l">
              <a:lnSpc>
                <a:spcPct val="107000"/>
              </a:lnSpc>
              <a:spcBef>
                <a:spcPts val="0"/>
              </a:spcBef>
              <a:spcAft>
                <a:spcPts val="0"/>
              </a:spcAft>
              <a:buSzPts val="1400"/>
              <a:buFont typeface="Calibri"/>
              <a:buChar char="∙"/>
            </a:pPr>
            <a:r>
              <a:rPr lang="en-US">
                <a:latin typeface="Calibri"/>
                <a:ea typeface="Calibri"/>
                <a:cs typeface="Calibri"/>
                <a:sym typeface="Calibri"/>
              </a:rPr>
              <a:t>Developed a web application and API for prediction and data visualization.</a:t>
            </a:r>
            <a:endParaRPr/>
          </a:p>
        </p:txBody>
      </p:sp>
      <p:sp>
        <p:nvSpPr>
          <p:cNvPr id="620" name="Google Shape;620;g342b9649e1d_0_3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621" name="Google Shape;621;g342b9649e1d_0_307"/>
          <p:cNvPicPr preferRelativeResize="0"/>
          <p:nvPr/>
        </p:nvPicPr>
        <p:blipFill>
          <a:blip r:embed="rId3">
            <a:alphaModFix/>
          </a:blip>
          <a:stretch>
            <a:fillRect/>
          </a:stretch>
        </p:blipFill>
        <p:spPr>
          <a:xfrm>
            <a:off x="7740825" y="1321325"/>
            <a:ext cx="1260000" cy="624300"/>
          </a:xfrm>
          <a:prstGeom prst="rect">
            <a:avLst/>
          </a:prstGeom>
          <a:noFill/>
          <a:ln>
            <a:noFill/>
          </a:ln>
        </p:spPr>
      </p:pic>
      <p:pic>
        <p:nvPicPr>
          <p:cNvPr id="622" name="Google Shape;622;g342b9649e1d_0_307"/>
          <p:cNvPicPr preferRelativeResize="0"/>
          <p:nvPr/>
        </p:nvPicPr>
        <p:blipFill>
          <a:blip r:embed="rId4">
            <a:alphaModFix/>
          </a:blip>
          <a:stretch>
            <a:fillRect/>
          </a:stretch>
        </p:blipFill>
        <p:spPr>
          <a:xfrm>
            <a:off x="522999" y="3118763"/>
            <a:ext cx="1610350" cy="1453889"/>
          </a:xfrm>
          <a:prstGeom prst="rect">
            <a:avLst/>
          </a:prstGeom>
          <a:noFill/>
          <a:ln>
            <a:noFill/>
          </a:ln>
        </p:spPr>
      </p:pic>
      <p:sp>
        <p:nvSpPr>
          <p:cNvPr id="623" name="Google Shape;623;g342b9649e1d_0_307"/>
          <p:cNvSpPr txBox="1"/>
          <p:nvPr/>
        </p:nvSpPr>
        <p:spPr>
          <a:xfrm>
            <a:off x="2256225" y="3043001"/>
            <a:ext cx="6744600" cy="19224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Clr>
                <a:schemeClr val="dk1"/>
              </a:buClr>
              <a:buSzPts val="1100"/>
              <a:buFont typeface="Arial"/>
              <a:buNone/>
            </a:pPr>
            <a:r>
              <a:rPr b="1" lang="en-US">
                <a:solidFill>
                  <a:schemeClr val="dk1"/>
                </a:solidFill>
                <a:latin typeface="Calibri"/>
                <a:ea typeface="Calibri"/>
                <a:cs typeface="Calibri"/>
                <a:sym typeface="Calibri"/>
              </a:rPr>
              <a:t>Future Enhancements</a:t>
            </a:r>
            <a:endParaRPr b="1">
              <a:solidFill>
                <a:schemeClr val="dk1"/>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Expand the forecasting system geographically, to other provinces with similar data structures</a:t>
            </a:r>
            <a:endParaRPr>
              <a:solidFill>
                <a:schemeClr val="dk1"/>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Incorporate real-time data for up-to-the-minute accuracy. (from smart meters, sensors, etc.)</a:t>
            </a:r>
            <a:endParaRPr>
              <a:solidFill>
                <a:schemeClr val="dk1"/>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Carbon Emission Forecasting to extend the model to estimate CO₂ emissions associated with energy usage</a:t>
            </a:r>
            <a:endParaRPr>
              <a:solidFill>
                <a:srgbClr val="00417D"/>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342b9649e1d_0_313"/>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Team Contribution</a:t>
            </a:r>
            <a:endParaRPr>
              <a:latin typeface="Calibri"/>
              <a:ea typeface="Calibri"/>
              <a:cs typeface="Calibri"/>
              <a:sym typeface="Calibri"/>
            </a:endParaRPr>
          </a:p>
        </p:txBody>
      </p:sp>
      <p:sp>
        <p:nvSpPr>
          <p:cNvPr id="629" name="Google Shape;629;g342b9649e1d_0_313"/>
          <p:cNvSpPr txBox="1"/>
          <p:nvPr/>
        </p:nvSpPr>
        <p:spPr>
          <a:xfrm>
            <a:off x="133475" y="1339450"/>
            <a:ext cx="8966400" cy="3286500"/>
          </a:xfrm>
          <a:prstGeom prst="rect">
            <a:avLst/>
          </a:prstGeom>
          <a:noFill/>
          <a:ln>
            <a:noFill/>
          </a:ln>
        </p:spPr>
        <p:txBody>
          <a:bodyPr anchorCtr="0" anchor="t" bIns="91425" lIns="91425" spcFirstLastPara="1" rIns="91425" wrap="square" tIns="91425">
            <a:spAutoFit/>
          </a:bodyPr>
          <a:lstStyle/>
          <a:p>
            <a:pPr indent="-419100" lvl="0" marL="342900" marR="0" rtl="0" algn="l">
              <a:lnSpc>
                <a:spcPct val="107000"/>
              </a:lnSpc>
              <a:spcBef>
                <a:spcPts val="0"/>
              </a:spcBef>
              <a:spcAft>
                <a:spcPts val="0"/>
              </a:spcAft>
              <a:buClr>
                <a:srgbClr val="000000"/>
              </a:buClr>
              <a:buSzPts val="2200"/>
              <a:buFont typeface="Noto Sans Symbols"/>
              <a:buChar char="∙"/>
            </a:pPr>
            <a:r>
              <a:rPr b="1" lang="en-US" sz="1600">
                <a:latin typeface="Calibri"/>
                <a:ea typeface="Calibri"/>
                <a:cs typeface="Calibri"/>
                <a:sym typeface="Calibri"/>
              </a:rPr>
              <a:t>Briand: 25% </a:t>
            </a:r>
            <a:endParaRPr b="1" sz="1600">
              <a:latin typeface="Calibri"/>
              <a:ea typeface="Calibri"/>
              <a:cs typeface="Calibri"/>
              <a:sym typeface="Calibri"/>
            </a:endParaRPr>
          </a:p>
          <a:p>
            <a:pPr indent="457200" lvl="0" marL="0" marR="0" rtl="0" algn="l">
              <a:lnSpc>
                <a:spcPct val="107000"/>
              </a:lnSpc>
              <a:spcBef>
                <a:spcPts val="0"/>
              </a:spcBef>
              <a:spcAft>
                <a:spcPts val="0"/>
              </a:spcAft>
              <a:buNone/>
            </a:pPr>
            <a:r>
              <a:rPr lang="en-US" sz="1600">
                <a:latin typeface="Calibri"/>
                <a:ea typeface="Calibri"/>
                <a:cs typeface="Calibri"/>
                <a:sym typeface="Calibri"/>
              </a:rPr>
              <a:t>Dataset Collection (Web Scraping+Selenium), Data Preprocessing, Intro, Dataset Consolidation</a:t>
            </a:r>
            <a:endParaRPr sz="1600">
              <a:latin typeface="Calibri"/>
              <a:ea typeface="Calibri"/>
              <a:cs typeface="Calibri"/>
              <a:sym typeface="Calibri"/>
            </a:endParaRPr>
          </a:p>
          <a:p>
            <a:pPr indent="-419100" lvl="0" marL="342900" marR="0" rtl="0" algn="l">
              <a:lnSpc>
                <a:spcPct val="107000"/>
              </a:lnSpc>
              <a:spcBef>
                <a:spcPts val="800"/>
              </a:spcBef>
              <a:spcAft>
                <a:spcPts val="0"/>
              </a:spcAft>
              <a:buClr>
                <a:srgbClr val="000000"/>
              </a:buClr>
              <a:buSzPts val="2200"/>
              <a:buFont typeface="Noto Sans Symbols"/>
              <a:buChar char="∙"/>
            </a:pPr>
            <a:r>
              <a:rPr b="1" lang="en-US" sz="1600">
                <a:latin typeface="Calibri"/>
                <a:ea typeface="Calibri"/>
                <a:cs typeface="Calibri"/>
                <a:sym typeface="Calibri"/>
              </a:rPr>
              <a:t>Wael: 25% </a:t>
            </a:r>
            <a:endParaRPr b="1" sz="1600">
              <a:latin typeface="Calibri"/>
              <a:ea typeface="Calibri"/>
              <a:cs typeface="Calibri"/>
              <a:sym typeface="Calibri"/>
            </a:endParaRPr>
          </a:p>
          <a:p>
            <a:pPr indent="457200" lvl="0" marL="0" marR="0" rtl="0" algn="l">
              <a:lnSpc>
                <a:spcPct val="107000"/>
              </a:lnSpc>
              <a:spcBef>
                <a:spcPts val="800"/>
              </a:spcBef>
              <a:spcAft>
                <a:spcPts val="0"/>
              </a:spcAft>
              <a:buNone/>
            </a:pPr>
            <a:r>
              <a:rPr lang="en-US" sz="1600">
                <a:latin typeface="Calibri"/>
                <a:ea typeface="Calibri"/>
                <a:cs typeface="Calibri"/>
                <a:sym typeface="Calibri"/>
              </a:rPr>
              <a:t>Visualizations, Feature Engineering, </a:t>
            </a:r>
            <a:r>
              <a:rPr lang="en-US" sz="1600">
                <a:solidFill>
                  <a:schemeClr val="dk1"/>
                </a:solidFill>
                <a:latin typeface="Calibri"/>
                <a:ea typeface="Calibri"/>
                <a:cs typeface="Calibri"/>
                <a:sym typeface="Calibri"/>
              </a:rPr>
              <a:t> ML Models (XGBoost), </a:t>
            </a:r>
            <a:r>
              <a:rPr lang="en-US" sz="1600">
                <a:latin typeface="Calibri"/>
                <a:ea typeface="Calibri"/>
                <a:cs typeface="Calibri"/>
                <a:sym typeface="Calibri"/>
              </a:rPr>
              <a:t>Forecasting Models (ARIMA, SARIMA)</a:t>
            </a:r>
            <a:endParaRPr sz="1600">
              <a:latin typeface="Calibri"/>
              <a:ea typeface="Calibri"/>
              <a:cs typeface="Calibri"/>
              <a:sym typeface="Calibri"/>
            </a:endParaRPr>
          </a:p>
          <a:p>
            <a:pPr indent="-419100" lvl="0" marL="342900" marR="0" rtl="0" algn="l">
              <a:lnSpc>
                <a:spcPct val="107000"/>
              </a:lnSpc>
              <a:spcBef>
                <a:spcPts val="800"/>
              </a:spcBef>
              <a:spcAft>
                <a:spcPts val="0"/>
              </a:spcAft>
              <a:buSzPts val="2200"/>
              <a:buFont typeface="Calibri"/>
              <a:buChar char="∙"/>
            </a:pPr>
            <a:r>
              <a:rPr b="1" lang="en-US" sz="1600">
                <a:latin typeface="Calibri"/>
                <a:ea typeface="Calibri"/>
                <a:cs typeface="Calibri"/>
                <a:sym typeface="Calibri"/>
              </a:rPr>
              <a:t>Junjun: 25%</a:t>
            </a:r>
            <a:endParaRPr b="1" sz="1600">
              <a:latin typeface="Calibri"/>
              <a:ea typeface="Calibri"/>
              <a:cs typeface="Calibri"/>
              <a:sym typeface="Calibri"/>
            </a:endParaRPr>
          </a:p>
          <a:p>
            <a:pPr indent="457200" lvl="0" marL="0" marR="0" rtl="0" algn="l">
              <a:lnSpc>
                <a:spcPct val="107000"/>
              </a:lnSpc>
              <a:spcBef>
                <a:spcPts val="800"/>
              </a:spcBef>
              <a:spcAft>
                <a:spcPts val="0"/>
              </a:spcAft>
              <a:buNone/>
            </a:pPr>
            <a:r>
              <a:rPr lang="en-US" sz="1600">
                <a:latin typeface="Calibri"/>
                <a:ea typeface="Calibri"/>
                <a:cs typeface="Calibri"/>
                <a:sym typeface="Calibri"/>
              </a:rPr>
              <a:t>Demo App website, ML Models (RF, Light GBM),model training and evaluation, Deploy to streamlit</a:t>
            </a:r>
            <a:endParaRPr sz="1600">
              <a:latin typeface="Calibri"/>
              <a:ea typeface="Calibri"/>
              <a:cs typeface="Calibri"/>
              <a:sym typeface="Calibri"/>
            </a:endParaRPr>
          </a:p>
          <a:p>
            <a:pPr indent="-419100" lvl="0" marL="342900" marR="0" rtl="0" algn="l">
              <a:lnSpc>
                <a:spcPct val="107000"/>
              </a:lnSpc>
              <a:spcBef>
                <a:spcPts val="800"/>
              </a:spcBef>
              <a:spcAft>
                <a:spcPts val="0"/>
              </a:spcAft>
              <a:buSzPts val="2200"/>
              <a:buFont typeface="Calibri"/>
              <a:buChar char="∙"/>
            </a:pPr>
            <a:r>
              <a:rPr b="1" lang="en-US" sz="1600">
                <a:latin typeface="Calibri"/>
                <a:ea typeface="Calibri"/>
                <a:cs typeface="Calibri"/>
                <a:sym typeface="Calibri"/>
              </a:rPr>
              <a:t>May: 25% </a:t>
            </a:r>
            <a:endParaRPr b="1" sz="1600">
              <a:latin typeface="Calibri"/>
              <a:ea typeface="Calibri"/>
              <a:cs typeface="Calibri"/>
              <a:sym typeface="Calibri"/>
            </a:endParaRPr>
          </a:p>
          <a:p>
            <a:pPr indent="457200" lvl="0" marL="0" marR="0" rtl="0" algn="l">
              <a:lnSpc>
                <a:spcPct val="107000"/>
              </a:lnSpc>
              <a:spcBef>
                <a:spcPts val="800"/>
              </a:spcBef>
              <a:spcAft>
                <a:spcPts val="800"/>
              </a:spcAft>
              <a:buNone/>
            </a:pPr>
            <a:r>
              <a:rPr lang="en-US" sz="1600">
                <a:latin typeface="Calibri"/>
                <a:ea typeface="Calibri"/>
                <a:cs typeface="Calibri"/>
                <a:sym typeface="Calibri"/>
              </a:rPr>
              <a:t>Data Analysis, Documentation, Implications and Applications, References, Presentation </a:t>
            </a:r>
            <a:r>
              <a:rPr lang="en-US" sz="1600">
                <a:latin typeface="Calibri"/>
                <a:ea typeface="Calibri"/>
                <a:cs typeface="Calibri"/>
                <a:sym typeface="Calibri"/>
              </a:rPr>
              <a:t>Preparation</a:t>
            </a:r>
            <a:endParaRPr sz="1600">
              <a:latin typeface="Calibri"/>
              <a:ea typeface="Calibri"/>
              <a:cs typeface="Calibri"/>
              <a:sym typeface="Calibri"/>
            </a:endParaRPr>
          </a:p>
        </p:txBody>
      </p:sp>
      <p:sp>
        <p:nvSpPr>
          <p:cNvPr id="630" name="Google Shape;630;g342b9649e1d_0_3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References</a:t>
            </a:r>
            <a:endParaRPr b="1"/>
          </a:p>
        </p:txBody>
      </p:sp>
      <p:sp>
        <p:nvSpPr>
          <p:cNvPr id="636" name="Google Shape;63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37" name="Google Shape;637;p21"/>
          <p:cNvSpPr txBox="1"/>
          <p:nvPr/>
        </p:nvSpPr>
        <p:spPr>
          <a:xfrm>
            <a:off x="285875" y="1491850"/>
            <a:ext cx="7886700" cy="3433800"/>
          </a:xfrm>
          <a:prstGeom prst="rect">
            <a:avLst/>
          </a:prstGeom>
          <a:noFill/>
          <a:ln>
            <a:noFill/>
          </a:ln>
        </p:spPr>
        <p:txBody>
          <a:bodyPr anchorCtr="0" anchor="t" bIns="91425" lIns="91425" spcFirstLastPara="1" rIns="91425" wrap="square" tIns="91425">
            <a:spAutoFit/>
          </a:bodyPr>
          <a:lstStyle/>
          <a:p>
            <a:pPr indent="-298450" lvl="0" marL="457200" rtl="0" algn="l">
              <a:lnSpc>
                <a:spcPct val="107000"/>
              </a:lnSpc>
              <a:spcBef>
                <a:spcPts val="800"/>
              </a:spcBef>
              <a:spcAft>
                <a:spcPts val="0"/>
              </a:spcAft>
              <a:buSzPts val="1100"/>
              <a:buChar char="●"/>
            </a:pPr>
            <a:r>
              <a:rPr lang="en-US" sz="1100">
                <a:solidFill>
                  <a:schemeClr val="dk1"/>
                </a:solidFill>
              </a:rPr>
              <a:t>Nosovartiom. </a:t>
            </a:r>
            <a:r>
              <a:rPr i="1" lang="en-US" sz="1100">
                <a:solidFill>
                  <a:schemeClr val="dk1"/>
                </a:solidFill>
              </a:rPr>
              <a:t>Electric Power Consumption Forecasting</a:t>
            </a:r>
            <a:r>
              <a:rPr lang="en-US" sz="1100">
                <a:solidFill>
                  <a:schemeClr val="dk1"/>
                </a:solidFill>
              </a:rPr>
              <a:t>. Kaggle.</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https://www.kaggle.com/code/nosovartiom/electric-power-consumption-forecasting</a:t>
            </a:r>
            <a:br>
              <a:rPr lang="en-US" sz="1100" u="sng">
                <a:solidFill>
                  <a:schemeClr val="hlink"/>
                </a:solidFill>
                <a:hlinkClick r:id="rId5"/>
              </a:rPr>
            </a:br>
            <a:endParaRPr sz="1100" u="sng">
              <a:solidFill>
                <a:schemeClr val="hlink"/>
              </a:solidFill>
            </a:endParaRPr>
          </a:p>
          <a:p>
            <a:pPr indent="-298450" lvl="0" marL="457200" rtl="0" algn="l">
              <a:lnSpc>
                <a:spcPct val="107000"/>
              </a:lnSpc>
              <a:spcBef>
                <a:spcPts val="0"/>
              </a:spcBef>
              <a:spcAft>
                <a:spcPts val="0"/>
              </a:spcAft>
              <a:buSzPts val="1100"/>
              <a:buChar char="●"/>
            </a:pPr>
            <a:r>
              <a:rPr lang="en-US" sz="1100">
                <a:solidFill>
                  <a:schemeClr val="dk1"/>
                </a:solidFill>
              </a:rPr>
              <a:t>Nawaz, M. H. </a:t>
            </a:r>
            <a:r>
              <a:rPr i="1" lang="en-US" sz="1100">
                <a:solidFill>
                  <a:schemeClr val="dk1"/>
                </a:solidFill>
              </a:rPr>
              <a:t>Energy Consumption Using ARIMA and SARIMA</a:t>
            </a:r>
            <a:r>
              <a:rPr lang="en-US" sz="1100">
                <a:solidFill>
                  <a:schemeClr val="dk1"/>
                </a:solidFill>
              </a:rPr>
              <a:t>. Kaggle.</a:t>
            </a:r>
            <a:r>
              <a:rPr lang="en-US" sz="1100">
                <a:solidFill>
                  <a:schemeClr val="dk1"/>
                </a:solidFill>
                <a:uFill>
                  <a:noFill/>
                </a:uFill>
                <a:hlinkClick r:id="rId6">
                  <a:extLst>
                    <a:ext uri="{A12FA001-AC4F-418D-AE19-62706E023703}">
                      <ahyp:hlinkClr val="tx"/>
                    </a:ext>
                  </a:extLst>
                </a:hlinkClick>
              </a:rPr>
              <a:t> </a:t>
            </a:r>
            <a:r>
              <a:rPr lang="en-US" sz="1100" u="sng">
                <a:solidFill>
                  <a:schemeClr val="hlink"/>
                </a:solidFill>
                <a:hlinkClick r:id="rId7"/>
              </a:rPr>
              <a:t>https://www.kaggle.com/code/muhammadhamzanawaz/energy-consumption-using-arima-and-srimax/input</a:t>
            </a:r>
            <a:br>
              <a:rPr lang="en-US" sz="1100" u="sng">
                <a:solidFill>
                  <a:schemeClr val="hlink"/>
                </a:solidFill>
                <a:hlinkClick r:id="rId8"/>
              </a:rPr>
            </a:br>
            <a:endParaRPr sz="1100" u="sng">
              <a:solidFill>
                <a:schemeClr val="hlink"/>
              </a:solidFill>
            </a:endParaRPr>
          </a:p>
          <a:p>
            <a:pPr indent="-298450" lvl="0" marL="457200" rtl="0" algn="l">
              <a:lnSpc>
                <a:spcPct val="107000"/>
              </a:lnSpc>
              <a:spcBef>
                <a:spcPts val="0"/>
              </a:spcBef>
              <a:spcAft>
                <a:spcPts val="0"/>
              </a:spcAft>
              <a:buSzPts val="1100"/>
              <a:buChar char="●"/>
            </a:pPr>
            <a:r>
              <a:rPr lang="en-US" sz="1100">
                <a:solidFill>
                  <a:schemeClr val="dk1"/>
                </a:solidFill>
              </a:rPr>
              <a:t>Afroz, P. </a:t>
            </a:r>
            <a:r>
              <a:rPr i="1" lang="en-US" sz="1100">
                <a:solidFill>
                  <a:schemeClr val="dk1"/>
                </a:solidFill>
              </a:rPr>
              <a:t>Ontario Energy Demand Forecast with Time Series</a:t>
            </a:r>
            <a:r>
              <a:rPr lang="en-US" sz="1100">
                <a:solidFill>
                  <a:schemeClr val="dk1"/>
                </a:solidFill>
              </a:rPr>
              <a:t>. Kaggle.</a:t>
            </a:r>
            <a:r>
              <a:rPr lang="en-US" sz="1100">
                <a:solidFill>
                  <a:schemeClr val="dk1"/>
                </a:solidFill>
                <a:uFill>
                  <a:noFill/>
                </a:uFill>
                <a:hlinkClick r:id="rId9">
                  <a:extLst>
                    <a:ext uri="{A12FA001-AC4F-418D-AE19-62706E023703}">
                      <ahyp:hlinkClr val="tx"/>
                    </a:ext>
                  </a:extLst>
                </a:hlinkClick>
              </a:rPr>
              <a:t> </a:t>
            </a:r>
            <a:r>
              <a:rPr lang="en-US" sz="1100" u="sng">
                <a:solidFill>
                  <a:schemeClr val="hlink"/>
                </a:solidFill>
                <a:hlinkClick r:id="rId10"/>
              </a:rPr>
              <a:t>https://www.kaggle.com/code/pythonafroz/ontario-energy-demand-forecast-with-time-series/input</a:t>
            </a:r>
            <a:br>
              <a:rPr lang="en-US" sz="1100" u="sng">
                <a:solidFill>
                  <a:schemeClr val="hlink"/>
                </a:solidFill>
                <a:hlinkClick r:id="rId11"/>
              </a:rPr>
            </a:br>
            <a:endParaRPr sz="1100" u="sng">
              <a:solidFill>
                <a:schemeClr val="hlink"/>
              </a:solidFill>
            </a:endParaRPr>
          </a:p>
          <a:p>
            <a:pPr indent="-298450" lvl="0" marL="457200" rtl="0" algn="l">
              <a:lnSpc>
                <a:spcPct val="107000"/>
              </a:lnSpc>
              <a:spcBef>
                <a:spcPts val="0"/>
              </a:spcBef>
              <a:spcAft>
                <a:spcPts val="0"/>
              </a:spcAft>
              <a:buSzPts val="1100"/>
              <a:buChar char="●"/>
            </a:pPr>
            <a:r>
              <a:rPr lang="en-US" sz="1100">
                <a:solidFill>
                  <a:schemeClr val="dk1"/>
                </a:solidFill>
              </a:rPr>
              <a:t>Government of Canada. </a:t>
            </a:r>
            <a:r>
              <a:rPr i="1" lang="en-US" sz="1100">
                <a:solidFill>
                  <a:schemeClr val="dk1"/>
                </a:solidFill>
              </a:rPr>
              <a:t>Historical Climate Data</a:t>
            </a:r>
            <a:r>
              <a:rPr lang="en-US" sz="1100">
                <a:solidFill>
                  <a:schemeClr val="dk1"/>
                </a:solidFill>
              </a:rPr>
              <a:t>. Environment and Climate Change Canada.</a:t>
            </a:r>
            <a:r>
              <a:rPr lang="en-US" sz="1100">
                <a:solidFill>
                  <a:schemeClr val="dk1"/>
                </a:solidFill>
                <a:uFill>
                  <a:noFill/>
                </a:uFill>
                <a:hlinkClick r:id="rId12">
                  <a:extLst>
                    <a:ext uri="{A12FA001-AC4F-418D-AE19-62706E023703}">
                      <ahyp:hlinkClr val="tx"/>
                    </a:ext>
                  </a:extLst>
                </a:hlinkClick>
              </a:rPr>
              <a:t> </a:t>
            </a:r>
            <a:r>
              <a:rPr lang="en-US" sz="1100" u="sng">
                <a:solidFill>
                  <a:schemeClr val="hlink"/>
                </a:solidFill>
                <a:hlinkClick r:id="rId13"/>
              </a:rPr>
              <a:t>https://climate.weather.gc.ca/historical_data/search_historic_data_stations_e.html?searchType=stnProv&amp;timeframe=1&amp;lstProvince=ON&amp;optLimit=yearRange&amp;StartYear=2003&amp;EndYear=2023&amp;Year=2025&amp;Month=2&amp;Day=17&amp;selRowPerPage=25</a:t>
            </a:r>
            <a:br>
              <a:rPr lang="en-US" sz="1100" u="sng">
                <a:solidFill>
                  <a:schemeClr val="hlink"/>
                </a:solidFill>
                <a:hlinkClick r:id="rId14"/>
              </a:rPr>
            </a:br>
            <a:endParaRPr sz="1100" u="sng">
              <a:solidFill>
                <a:schemeClr val="hlink"/>
              </a:solidFill>
            </a:endParaRPr>
          </a:p>
          <a:p>
            <a:pPr indent="-298450" lvl="0" marL="457200" rtl="0" algn="l">
              <a:lnSpc>
                <a:spcPct val="107000"/>
              </a:lnSpc>
              <a:spcBef>
                <a:spcPts val="0"/>
              </a:spcBef>
              <a:spcAft>
                <a:spcPts val="0"/>
              </a:spcAft>
              <a:buSzPts val="1100"/>
              <a:buChar char="●"/>
            </a:pPr>
            <a:r>
              <a:rPr lang="en-US" sz="1100">
                <a:solidFill>
                  <a:schemeClr val="dk1"/>
                </a:solidFill>
              </a:rPr>
              <a:t>Statistics Canada. </a:t>
            </a:r>
            <a:r>
              <a:rPr i="1" lang="en-US" sz="1100">
                <a:solidFill>
                  <a:schemeClr val="dk1"/>
                </a:solidFill>
              </a:rPr>
              <a:t>Table 17-10-0009-01 Population estimates, quarterly</a:t>
            </a:r>
            <a:r>
              <a:rPr lang="en-US" sz="1100">
                <a:solidFill>
                  <a:schemeClr val="dk1"/>
                </a:solidFill>
              </a:rPr>
              <a:t>.</a:t>
            </a:r>
            <a:r>
              <a:rPr lang="en-US" sz="1100">
                <a:solidFill>
                  <a:schemeClr val="dk1"/>
                </a:solidFill>
                <a:uFill>
                  <a:noFill/>
                </a:uFill>
                <a:hlinkClick r:id="rId15">
                  <a:extLst>
                    <a:ext uri="{A12FA001-AC4F-418D-AE19-62706E023703}">
                      <ahyp:hlinkClr val="tx"/>
                    </a:ext>
                  </a:extLst>
                </a:hlinkClick>
              </a:rPr>
              <a:t> </a:t>
            </a:r>
            <a:r>
              <a:rPr lang="en-US" sz="1100" u="sng">
                <a:solidFill>
                  <a:schemeClr val="hlink"/>
                </a:solidFill>
                <a:hlinkClick r:id="rId16"/>
              </a:rPr>
              <a:t>https://www150.statcan.gc.ca/t1/tbl1/en/tv.action?pid=1710000901&amp;cubeTimeFrame.startMonth=01&amp;cubeTimeFrame.startYear=2003&amp;cubeTimeFrame.endMonth=10&amp;cubeTimeFrame.endYear=2023&amp;referencePeriods=20030101%2C20231001</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3b13352d47_1_26"/>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Q&amp;A</a:t>
            </a:r>
            <a:endParaRPr b="1"/>
          </a:p>
        </p:txBody>
      </p:sp>
      <p:sp>
        <p:nvSpPr>
          <p:cNvPr id="643" name="Google Shape;643;g33b13352d47_1_26"/>
          <p:cNvSpPr txBox="1"/>
          <p:nvPr/>
        </p:nvSpPr>
        <p:spPr>
          <a:xfrm>
            <a:off x="285878" y="1491862"/>
            <a:ext cx="8572200" cy="431100"/>
          </a:xfrm>
          <a:prstGeom prst="rect">
            <a:avLst/>
          </a:prstGeom>
          <a:noFill/>
          <a:ln>
            <a:noFill/>
          </a:ln>
        </p:spPr>
        <p:txBody>
          <a:bodyPr anchorCtr="0" anchor="t" bIns="91425" lIns="91425" spcFirstLastPara="1" rIns="91425" wrap="square" tIns="91425">
            <a:spAutoFit/>
          </a:bodyPr>
          <a:lstStyle/>
          <a:p>
            <a:pPr indent="0" lvl="0" marL="457200" marR="0" rtl="0" algn="l">
              <a:lnSpc>
                <a:spcPct val="107000"/>
              </a:lnSpc>
              <a:spcBef>
                <a:spcPts val="0"/>
              </a:spcBef>
              <a:spcAft>
                <a:spcPts val="800"/>
              </a:spcAft>
              <a:buNone/>
            </a:pPr>
            <a:r>
              <a:t/>
            </a:r>
            <a:endParaRPr b="0" i="0" sz="1600" u="none" cap="none" strike="noStrike">
              <a:solidFill>
                <a:srgbClr val="000000"/>
              </a:solidFill>
              <a:latin typeface="Calibri"/>
              <a:ea typeface="Calibri"/>
              <a:cs typeface="Calibri"/>
              <a:sym typeface="Calibri"/>
            </a:endParaRPr>
          </a:p>
        </p:txBody>
      </p:sp>
      <p:sp>
        <p:nvSpPr>
          <p:cNvPr id="644" name="Google Shape;644;g33b13352d47_1_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645" name="Google Shape;645;g33b13352d47_1_26"/>
          <p:cNvPicPr preferRelativeResize="0"/>
          <p:nvPr/>
        </p:nvPicPr>
        <p:blipFill>
          <a:blip r:embed="rId3">
            <a:alphaModFix/>
          </a:blip>
          <a:stretch>
            <a:fillRect/>
          </a:stretch>
        </p:blipFill>
        <p:spPr>
          <a:xfrm>
            <a:off x="701800" y="1696462"/>
            <a:ext cx="4458091" cy="2915739"/>
          </a:xfrm>
          <a:prstGeom prst="rect">
            <a:avLst/>
          </a:prstGeom>
          <a:noFill/>
          <a:ln>
            <a:noFill/>
          </a:ln>
        </p:spPr>
      </p:pic>
      <p:pic>
        <p:nvPicPr>
          <p:cNvPr id="646" name="Google Shape;646;g33b13352d47_1_26"/>
          <p:cNvPicPr preferRelativeResize="0"/>
          <p:nvPr/>
        </p:nvPicPr>
        <p:blipFill>
          <a:blip r:embed="rId4">
            <a:alphaModFix/>
          </a:blip>
          <a:stretch>
            <a:fillRect/>
          </a:stretch>
        </p:blipFill>
        <p:spPr>
          <a:xfrm>
            <a:off x="6342326" y="2571748"/>
            <a:ext cx="2414350" cy="202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3b13352d47_0_27"/>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So how do we solve this?</a:t>
            </a:r>
            <a:endParaRPr b="1"/>
          </a:p>
        </p:txBody>
      </p:sp>
      <p:sp>
        <p:nvSpPr>
          <p:cNvPr id="227" name="Google Shape;227;g33b13352d47_0_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28" name="Google Shape;228;g33b13352d47_0_27"/>
          <p:cNvPicPr preferRelativeResize="0"/>
          <p:nvPr/>
        </p:nvPicPr>
        <p:blipFill>
          <a:blip r:embed="rId3">
            <a:alphaModFix/>
          </a:blip>
          <a:stretch>
            <a:fillRect/>
          </a:stretch>
        </p:blipFill>
        <p:spPr>
          <a:xfrm>
            <a:off x="2813275" y="1496100"/>
            <a:ext cx="3517447" cy="3202800"/>
          </a:xfrm>
          <a:prstGeom prst="rect">
            <a:avLst/>
          </a:prstGeom>
          <a:noFill/>
          <a:ln>
            <a:noFill/>
          </a:ln>
        </p:spPr>
      </p:pic>
      <p:sp>
        <p:nvSpPr>
          <p:cNvPr id="229" name="Google Shape;229;g33b13352d47_0_27"/>
          <p:cNvSpPr txBox="1"/>
          <p:nvPr/>
        </p:nvSpPr>
        <p:spPr>
          <a:xfrm>
            <a:off x="2729700" y="4657025"/>
            <a:ext cx="25830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solidFill>
                  <a:srgbClr val="00417D"/>
                </a:solidFill>
                <a:latin typeface="Calibri"/>
                <a:ea typeface="Calibri"/>
                <a:cs typeface="Calibri"/>
                <a:sym typeface="Calibri"/>
              </a:rPr>
              <a:t>Source: </a:t>
            </a:r>
            <a:r>
              <a:rPr lang="en-US" sz="700">
                <a:solidFill>
                  <a:srgbClr val="00417D"/>
                </a:solidFill>
                <a:latin typeface="Calibri"/>
                <a:ea typeface="Calibri"/>
                <a:cs typeface="Calibri"/>
                <a:sym typeface="Calibri"/>
              </a:rPr>
              <a:t>https://deepstash.com/idea/397529/conclusion</a:t>
            </a:r>
            <a:endParaRPr sz="700">
              <a:solidFill>
                <a:srgbClr val="00417D"/>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3b13352d47_0_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Solution Overview</a:t>
            </a:r>
            <a:endParaRPr b="1"/>
          </a:p>
        </p:txBody>
      </p:sp>
      <p:sp>
        <p:nvSpPr>
          <p:cNvPr id="235" name="Google Shape;235;g33b13352d47_0_1"/>
          <p:cNvSpPr txBox="1"/>
          <p:nvPr/>
        </p:nvSpPr>
        <p:spPr>
          <a:xfrm>
            <a:off x="233000" y="1607925"/>
            <a:ext cx="4857300" cy="2524200"/>
          </a:xfrm>
          <a:prstGeom prst="rect">
            <a:avLst/>
          </a:prstGeom>
          <a:noFill/>
          <a:ln>
            <a:noFill/>
          </a:ln>
        </p:spPr>
        <p:txBody>
          <a:bodyPr anchorCtr="0" anchor="t" bIns="91425" lIns="91425" spcFirstLastPara="1" rIns="91425" wrap="square" tIns="91425">
            <a:noAutofit/>
          </a:bodyPr>
          <a:lstStyle/>
          <a:p>
            <a:pPr indent="-355600" lvl="0" marL="457200" rtl="0" algn="l">
              <a:lnSpc>
                <a:spcPct val="107000"/>
              </a:lnSpc>
              <a:spcBef>
                <a:spcPts val="0"/>
              </a:spcBef>
              <a:spcAft>
                <a:spcPts val="0"/>
              </a:spcAft>
              <a:buClr>
                <a:srgbClr val="203864"/>
              </a:buClr>
              <a:buSzPts val="2000"/>
              <a:buChar char="●"/>
            </a:pPr>
            <a:r>
              <a:rPr lang="en-US" sz="2000">
                <a:solidFill>
                  <a:srgbClr val="203864"/>
                </a:solidFill>
              </a:rPr>
              <a:t>Predicting energy demand and price patterns to optimize energy management and support sustainable energy initiatives</a:t>
            </a:r>
            <a:endParaRPr sz="2000">
              <a:solidFill>
                <a:srgbClr val="203864"/>
              </a:solidFill>
            </a:endParaRPr>
          </a:p>
          <a:p>
            <a:pPr indent="0" lvl="0" marL="457200" rtl="0" algn="l">
              <a:lnSpc>
                <a:spcPct val="107000"/>
              </a:lnSpc>
              <a:spcBef>
                <a:spcPts val="0"/>
              </a:spcBef>
              <a:spcAft>
                <a:spcPts val="0"/>
              </a:spcAft>
              <a:buNone/>
            </a:pPr>
            <a:r>
              <a:t/>
            </a:r>
            <a:endParaRPr sz="2000">
              <a:solidFill>
                <a:srgbClr val="203864"/>
              </a:solidFill>
            </a:endParaRPr>
          </a:p>
          <a:p>
            <a:pPr indent="0" lvl="0" marL="457200" rtl="0" algn="l">
              <a:lnSpc>
                <a:spcPct val="107000"/>
              </a:lnSpc>
              <a:spcBef>
                <a:spcPts val="0"/>
              </a:spcBef>
              <a:spcAft>
                <a:spcPts val="0"/>
              </a:spcAft>
              <a:buNone/>
            </a:pPr>
            <a:r>
              <a:t/>
            </a:r>
            <a:endParaRPr sz="1000">
              <a:solidFill>
                <a:schemeClr val="dk1"/>
              </a:solidFill>
            </a:endParaRPr>
          </a:p>
          <a:p>
            <a:pPr indent="-355600" lvl="0" marL="457200" rtl="0" algn="l">
              <a:lnSpc>
                <a:spcPct val="107000"/>
              </a:lnSpc>
              <a:spcBef>
                <a:spcPts val="0"/>
              </a:spcBef>
              <a:spcAft>
                <a:spcPts val="0"/>
              </a:spcAft>
              <a:buClr>
                <a:srgbClr val="203864"/>
              </a:buClr>
              <a:buSzPts val="2000"/>
              <a:buChar char="●"/>
            </a:pPr>
            <a:r>
              <a:rPr lang="en-US" sz="2000">
                <a:solidFill>
                  <a:srgbClr val="203864"/>
                </a:solidFill>
              </a:rPr>
              <a:t>Leverage </a:t>
            </a:r>
            <a:r>
              <a:rPr i="1" lang="en-US" sz="2000">
                <a:solidFill>
                  <a:srgbClr val="203864"/>
                </a:solidFill>
              </a:rPr>
              <a:t>Data Science</a:t>
            </a:r>
            <a:r>
              <a:rPr lang="en-US" sz="2000">
                <a:solidFill>
                  <a:srgbClr val="203864"/>
                </a:solidFill>
              </a:rPr>
              <a:t> and </a:t>
            </a:r>
            <a:r>
              <a:rPr i="1" lang="en-US" sz="2000">
                <a:solidFill>
                  <a:srgbClr val="203864"/>
                </a:solidFill>
              </a:rPr>
              <a:t>Machine Learning</a:t>
            </a:r>
            <a:r>
              <a:rPr lang="en-US" sz="2000">
                <a:solidFill>
                  <a:srgbClr val="203864"/>
                </a:solidFill>
              </a:rPr>
              <a:t> to implement this</a:t>
            </a:r>
            <a:endParaRPr sz="1600">
              <a:latin typeface="Calibri"/>
              <a:ea typeface="Calibri"/>
              <a:cs typeface="Calibri"/>
              <a:sym typeface="Calibri"/>
            </a:endParaRPr>
          </a:p>
        </p:txBody>
      </p:sp>
      <p:sp>
        <p:nvSpPr>
          <p:cNvPr id="236" name="Google Shape;236;g33b13352d47_0_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37" name="Google Shape;237;g33b13352d47_0_1"/>
          <p:cNvPicPr preferRelativeResize="0"/>
          <p:nvPr/>
        </p:nvPicPr>
        <p:blipFill>
          <a:blip r:embed="rId3">
            <a:alphaModFix/>
          </a:blip>
          <a:stretch>
            <a:fillRect/>
          </a:stretch>
        </p:blipFill>
        <p:spPr>
          <a:xfrm>
            <a:off x="5326275" y="1607925"/>
            <a:ext cx="3517200" cy="2813750"/>
          </a:xfrm>
          <a:prstGeom prst="rect">
            <a:avLst/>
          </a:prstGeom>
          <a:noFill/>
          <a:ln>
            <a:noFill/>
          </a:ln>
        </p:spPr>
      </p:pic>
      <p:sp>
        <p:nvSpPr>
          <p:cNvPr id="238" name="Google Shape;238;g33b13352d47_0_1"/>
          <p:cNvSpPr txBox="1"/>
          <p:nvPr/>
        </p:nvSpPr>
        <p:spPr>
          <a:xfrm>
            <a:off x="5326275" y="4421275"/>
            <a:ext cx="25830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
                <a:solidFill>
                  <a:srgbClr val="00417D"/>
                </a:solidFill>
                <a:latin typeface="Calibri"/>
                <a:ea typeface="Calibri"/>
                <a:cs typeface="Calibri"/>
                <a:sym typeface="Calibri"/>
              </a:rPr>
              <a:t>Source: </a:t>
            </a:r>
            <a:r>
              <a:rPr lang="en-US" sz="700">
                <a:solidFill>
                  <a:srgbClr val="00417D"/>
                </a:solidFill>
                <a:latin typeface="Calibri"/>
                <a:ea typeface="Calibri"/>
                <a:cs typeface="Calibri"/>
                <a:sym typeface="Calibri"/>
              </a:rPr>
              <a:t>https://cleanearth4kids.org/renewable-energy</a:t>
            </a:r>
            <a:endParaRPr sz="700">
              <a:solidFill>
                <a:srgbClr val="00417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4309e00f9e_0_251"/>
          <p:cNvSpPr/>
          <p:nvPr/>
        </p:nvSpPr>
        <p:spPr>
          <a:xfrm>
            <a:off x="6905625" y="1364550"/>
            <a:ext cx="2038500" cy="35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4" name="Google Shape;244;g34309e00f9e_0_251"/>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Positional Map</a:t>
            </a:r>
            <a:endParaRPr b="1"/>
          </a:p>
        </p:txBody>
      </p:sp>
      <p:sp>
        <p:nvSpPr>
          <p:cNvPr id="245" name="Google Shape;245;g34309e00f9e_0_251"/>
          <p:cNvSpPr txBox="1"/>
          <p:nvPr>
            <p:ph idx="12" type="sldNum"/>
          </p:nvPr>
        </p:nvSpPr>
        <p:spPr>
          <a:xfrm>
            <a:off x="6800850" y="4786938"/>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cxnSp>
        <p:nvCxnSpPr>
          <p:cNvPr id="246" name="Google Shape;246;g34309e00f9e_0_251"/>
          <p:cNvCxnSpPr/>
          <p:nvPr/>
        </p:nvCxnSpPr>
        <p:spPr>
          <a:xfrm>
            <a:off x="3295875" y="1669350"/>
            <a:ext cx="3300" cy="3176100"/>
          </a:xfrm>
          <a:prstGeom prst="straightConnector1">
            <a:avLst/>
          </a:prstGeom>
          <a:noFill/>
          <a:ln cap="flat" cmpd="sng" w="28575">
            <a:solidFill>
              <a:srgbClr val="F1C232"/>
            </a:solidFill>
            <a:prstDash val="solid"/>
            <a:round/>
            <a:headEnd len="med" w="med" type="triangle"/>
            <a:tailEnd len="med" w="med" type="triangle"/>
          </a:ln>
        </p:spPr>
      </p:cxnSp>
      <p:cxnSp>
        <p:nvCxnSpPr>
          <p:cNvPr id="247" name="Google Shape;247;g34309e00f9e_0_251"/>
          <p:cNvCxnSpPr/>
          <p:nvPr/>
        </p:nvCxnSpPr>
        <p:spPr>
          <a:xfrm flipH="1">
            <a:off x="1089850" y="3274050"/>
            <a:ext cx="4572000" cy="32100"/>
          </a:xfrm>
          <a:prstGeom prst="straightConnector1">
            <a:avLst/>
          </a:prstGeom>
          <a:noFill/>
          <a:ln cap="flat" cmpd="sng" w="28575">
            <a:solidFill>
              <a:srgbClr val="F1C232"/>
            </a:solidFill>
            <a:prstDash val="solid"/>
            <a:round/>
            <a:headEnd len="med" w="med" type="triangle"/>
            <a:tailEnd len="med" w="med" type="triangle"/>
          </a:ln>
        </p:spPr>
      </p:cxnSp>
      <p:sp>
        <p:nvSpPr>
          <p:cNvPr id="248" name="Google Shape;248;g34309e00f9e_0_251"/>
          <p:cNvSpPr txBox="1"/>
          <p:nvPr/>
        </p:nvSpPr>
        <p:spPr>
          <a:xfrm>
            <a:off x="170102" y="2816150"/>
            <a:ext cx="953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417D"/>
                </a:solidFill>
                <a:latin typeface="Calibri"/>
                <a:ea typeface="Calibri"/>
                <a:cs typeface="Calibri"/>
                <a:sym typeface="Calibri"/>
              </a:rPr>
              <a:t>Fewer Relevant Features</a:t>
            </a:r>
            <a:endParaRPr b="0" i="0" sz="1600" u="none" cap="none" strike="noStrike">
              <a:solidFill>
                <a:srgbClr val="00417D"/>
              </a:solidFill>
              <a:latin typeface="Calibri"/>
              <a:ea typeface="Calibri"/>
              <a:cs typeface="Calibri"/>
              <a:sym typeface="Calibri"/>
            </a:endParaRPr>
          </a:p>
        </p:txBody>
      </p:sp>
      <p:sp>
        <p:nvSpPr>
          <p:cNvPr id="249" name="Google Shape;249;g34309e00f9e_0_251"/>
          <p:cNvSpPr txBox="1"/>
          <p:nvPr/>
        </p:nvSpPr>
        <p:spPr>
          <a:xfrm>
            <a:off x="5685455" y="2816150"/>
            <a:ext cx="1372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417D"/>
                </a:solidFill>
                <a:latin typeface="Calibri"/>
                <a:ea typeface="Calibri"/>
                <a:cs typeface="Calibri"/>
                <a:sym typeface="Calibri"/>
              </a:rPr>
              <a:t>More</a:t>
            </a:r>
            <a:r>
              <a:rPr b="1" lang="en-US" sz="1600">
                <a:solidFill>
                  <a:srgbClr val="00417D"/>
                </a:solidFill>
                <a:latin typeface="Calibri"/>
                <a:ea typeface="Calibri"/>
                <a:cs typeface="Calibri"/>
                <a:sym typeface="Calibri"/>
              </a:rPr>
              <a:t> Relevant Features</a:t>
            </a:r>
            <a:endParaRPr b="0" i="0" sz="1600" u="none" cap="none" strike="noStrike">
              <a:solidFill>
                <a:srgbClr val="00417D"/>
              </a:solidFill>
              <a:latin typeface="Calibri"/>
              <a:ea typeface="Calibri"/>
              <a:cs typeface="Calibri"/>
              <a:sym typeface="Calibri"/>
            </a:endParaRPr>
          </a:p>
        </p:txBody>
      </p:sp>
      <p:sp>
        <p:nvSpPr>
          <p:cNvPr id="250" name="Google Shape;250;g34309e00f9e_0_251"/>
          <p:cNvSpPr txBox="1"/>
          <p:nvPr/>
        </p:nvSpPr>
        <p:spPr>
          <a:xfrm>
            <a:off x="2590798" y="1364550"/>
            <a:ext cx="1886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417D"/>
                </a:solidFill>
                <a:latin typeface="Calibri"/>
                <a:ea typeface="Calibri"/>
                <a:cs typeface="Calibri"/>
                <a:sym typeface="Calibri"/>
              </a:rPr>
              <a:t>Ontario Specific</a:t>
            </a:r>
            <a:endParaRPr b="0" i="0" sz="1600" u="none" cap="none" strike="noStrike">
              <a:solidFill>
                <a:srgbClr val="00417D"/>
              </a:solidFill>
              <a:latin typeface="Calibri"/>
              <a:ea typeface="Calibri"/>
              <a:cs typeface="Calibri"/>
              <a:sym typeface="Calibri"/>
            </a:endParaRPr>
          </a:p>
        </p:txBody>
      </p:sp>
      <p:sp>
        <p:nvSpPr>
          <p:cNvPr id="251" name="Google Shape;251;g34309e00f9e_0_251"/>
          <p:cNvSpPr txBox="1"/>
          <p:nvPr/>
        </p:nvSpPr>
        <p:spPr>
          <a:xfrm>
            <a:off x="2521023" y="4750050"/>
            <a:ext cx="1886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417D"/>
                </a:solidFill>
                <a:latin typeface="Calibri"/>
                <a:ea typeface="Calibri"/>
                <a:cs typeface="Calibri"/>
                <a:sym typeface="Calibri"/>
              </a:rPr>
              <a:t>Pan-Geographic</a:t>
            </a:r>
            <a:endParaRPr b="0" i="0" sz="1600" u="none" cap="none" strike="noStrike">
              <a:solidFill>
                <a:srgbClr val="00417D"/>
              </a:solidFill>
              <a:latin typeface="Calibri"/>
              <a:ea typeface="Calibri"/>
              <a:cs typeface="Calibri"/>
              <a:sym typeface="Calibri"/>
            </a:endParaRPr>
          </a:p>
        </p:txBody>
      </p:sp>
      <p:sp>
        <p:nvSpPr>
          <p:cNvPr id="252" name="Google Shape;252;g34309e00f9e_0_251"/>
          <p:cNvSpPr txBox="1"/>
          <p:nvPr/>
        </p:nvSpPr>
        <p:spPr>
          <a:xfrm>
            <a:off x="6800850" y="1364550"/>
            <a:ext cx="2143200" cy="3533400"/>
          </a:xfrm>
          <a:prstGeom prst="rect">
            <a:avLst/>
          </a:prstGeom>
          <a:noFill/>
          <a:ln>
            <a:noFill/>
          </a:ln>
        </p:spPr>
        <p:txBody>
          <a:bodyPr anchorCtr="0" anchor="t" bIns="91425" lIns="91425" spcFirstLastPara="1" rIns="91425" wrap="square" tIns="91425">
            <a:spAutoFit/>
          </a:bodyPr>
          <a:lstStyle/>
          <a:p>
            <a:pPr indent="0" lvl="0" marL="457200" rtl="0" algn="l">
              <a:lnSpc>
                <a:spcPct val="122222"/>
              </a:lnSpc>
              <a:spcBef>
                <a:spcPts val="0"/>
              </a:spcBef>
              <a:spcAft>
                <a:spcPts val="0"/>
              </a:spcAft>
              <a:buNone/>
            </a:pPr>
            <a:r>
              <a:rPr b="1" lang="en-US" sz="1200">
                <a:solidFill>
                  <a:srgbClr val="00417D"/>
                </a:solidFill>
                <a:latin typeface="Calibri"/>
                <a:ea typeface="Calibri"/>
                <a:cs typeface="Calibri"/>
                <a:sym typeface="Calibri"/>
              </a:rPr>
              <a:t>Studies Conducted</a:t>
            </a:r>
            <a:endParaRPr b="1" sz="1200">
              <a:solidFill>
                <a:srgbClr val="00417D"/>
              </a:solidFill>
              <a:latin typeface="Calibri"/>
              <a:ea typeface="Calibri"/>
              <a:cs typeface="Calibri"/>
              <a:sym typeface="Calibri"/>
            </a:endParaRPr>
          </a:p>
          <a:p>
            <a:pPr indent="-304800" lvl="0" marL="457200" rtl="0" algn="l">
              <a:lnSpc>
                <a:spcPct val="122222"/>
              </a:lnSpc>
              <a:spcBef>
                <a:spcPts val="1200"/>
              </a:spcBef>
              <a:spcAft>
                <a:spcPts val="0"/>
              </a:spcAft>
              <a:buClr>
                <a:srgbClr val="00417D"/>
              </a:buClr>
              <a:buSzPts val="1200"/>
              <a:buFont typeface="Calibri"/>
              <a:buAutoNum type="arabicPeriod"/>
            </a:pPr>
            <a:r>
              <a:rPr lang="en-US" sz="1200">
                <a:solidFill>
                  <a:srgbClr val="00417D"/>
                </a:solidFill>
                <a:latin typeface="Calibri"/>
                <a:ea typeface="Calibri"/>
                <a:cs typeface="Calibri"/>
                <a:sym typeface="Calibri"/>
              </a:rPr>
              <a:t>Predicting Smart Grid Stability with Deep Learning</a:t>
            </a:r>
            <a:endParaRPr sz="1200">
              <a:solidFill>
                <a:srgbClr val="202124"/>
              </a:solidFill>
              <a:highlight>
                <a:srgbClr val="FFFFFF"/>
              </a:highlight>
            </a:endParaRPr>
          </a:p>
          <a:p>
            <a:pPr indent="-311150" lvl="0" marL="457200" rtl="0" algn="l">
              <a:lnSpc>
                <a:spcPct val="122222"/>
              </a:lnSpc>
              <a:spcBef>
                <a:spcPts val="0"/>
              </a:spcBef>
              <a:spcAft>
                <a:spcPts val="0"/>
              </a:spcAft>
              <a:buClr>
                <a:srgbClr val="00417D"/>
              </a:buClr>
              <a:buSzPts val="1300"/>
              <a:buFont typeface="Calibri"/>
              <a:buAutoNum type="arabicPeriod"/>
            </a:pPr>
            <a:r>
              <a:rPr lang="en-US" sz="1200">
                <a:solidFill>
                  <a:srgbClr val="00417D"/>
                </a:solidFill>
                <a:latin typeface="Calibri"/>
                <a:ea typeface="Calibri"/>
                <a:cs typeface="Calibri"/>
                <a:sym typeface="Calibri"/>
              </a:rPr>
              <a:t>Power Grid Stability with Deep Learning</a:t>
            </a:r>
            <a:endParaRPr sz="2700">
              <a:solidFill>
                <a:srgbClr val="202124"/>
              </a:solidFill>
              <a:highlight>
                <a:srgbClr val="FFFFFF"/>
              </a:highlight>
            </a:endParaRPr>
          </a:p>
          <a:p>
            <a:pPr indent="-311150" lvl="0" marL="457200" rtl="0" algn="l">
              <a:lnSpc>
                <a:spcPct val="122222"/>
              </a:lnSpc>
              <a:spcBef>
                <a:spcPts val="0"/>
              </a:spcBef>
              <a:spcAft>
                <a:spcPts val="0"/>
              </a:spcAft>
              <a:buClr>
                <a:srgbClr val="00417D"/>
              </a:buClr>
              <a:buSzPts val="1300"/>
              <a:buFont typeface="Calibri"/>
              <a:buAutoNum type="arabicPeriod"/>
            </a:pPr>
            <a:r>
              <a:rPr lang="en-US" sz="1200">
                <a:solidFill>
                  <a:srgbClr val="00417D"/>
                </a:solidFill>
                <a:latin typeface="Calibri"/>
                <a:ea typeface="Calibri"/>
                <a:cs typeface="Calibri"/>
                <a:sym typeface="Calibri"/>
              </a:rPr>
              <a:t>Time Series forecasting with Prophet</a:t>
            </a:r>
            <a:endParaRPr sz="2700">
              <a:solidFill>
                <a:srgbClr val="202124"/>
              </a:solidFill>
              <a:highlight>
                <a:srgbClr val="FFFFFF"/>
              </a:highlight>
            </a:endParaRPr>
          </a:p>
          <a:p>
            <a:pPr indent="-311150" lvl="0" marL="457200" rtl="0" algn="l">
              <a:lnSpc>
                <a:spcPct val="122222"/>
              </a:lnSpc>
              <a:spcBef>
                <a:spcPts val="0"/>
              </a:spcBef>
              <a:spcAft>
                <a:spcPts val="0"/>
              </a:spcAft>
              <a:buClr>
                <a:srgbClr val="00417D"/>
              </a:buClr>
              <a:buSzPts val="1300"/>
              <a:buFont typeface="Calibri"/>
              <a:buAutoNum type="arabicPeriod"/>
            </a:pPr>
            <a:r>
              <a:rPr lang="en-US" sz="1200">
                <a:solidFill>
                  <a:srgbClr val="00417D"/>
                </a:solidFill>
                <a:latin typeface="Calibri"/>
                <a:ea typeface="Calibri"/>
                <a:cs typeface="Calibri"/>
                <a:sym typeface="Calibri"/>
              </a:rPr>
              <a:t>Ontario Energy Demand Forecast with Time Series</a:t>
            </a:r>
            <a:endParaRPr b="1" sz="2700">
              <a:solidFill>
                <a:srgbClr val="202124"/>
              </a:solidFill>
              <a:highlight>
                <a:srgbClr val="FFFFFF"/>
              </a:highlight>
            </a:endParaRPr>
          </a:p>
          <a:p>
            <a:pPr indent="-311150" lvl="0" marL="457200" rtl="0" algn="l">
              <a:lnSpc>
                <a:spcPct val="122222"/>
              </a:lnSpc>
              <a:spcBef>
                <a:spcPts val="0"/>
              </a:spcBef>
              <a:spcAft>
                <a:spcPts val="0"/>
              </a:spcAft>
              <a:buClr>
                <a:srgbClr val="00417D"/>
              </a:buClr>
              <a:buSzPts val="1300"/>
              <a:buFont typeface="Calibri"/>
              <a:buAutoNum type="arabicPeriod"/>
            </a:pPr>
            <a:r>
              <a:rPr lang="en-US" sz="1200">
                <a:solidFill>
                  <a:srgbClr val="00417D"/>
                </a:solidFill>
                <a:latin typeface="Calibri"/>
                <a:ea typeface="Calibri"/>
                <a:cs typeface="Calibri"/>
                <a:sym typeface="Calibri"/>
              </a:rPr>
              <a:t>Electricity Demand | ARIMA SARIMA Forecast</a:t>
            </a:r>
            <a:endParaRPr sz="1300">
              <a:solidFill>
                <a:srgbClr val="00417D"/>
              </a:solidFill>
              <a:latin typeface="Calibri"/>
              <a:ea typeface="Calibri"/>
              <a:cs typeface="Calibri"/>
              <a:sym typeface="Calibri"/>
            </a:endParaRPr>
          </a:p>
        </p:txBody>
      </p:sp>
      <p:sp>
        <p:nvSpPr>
          <p:cNvPr id="253" name="Google Shape;253;g34309e00f9e_0_251"/>
          <p:cNvSpPr txBox="1"/>
          <p:nvPr/>
        </p:nvSpPr>
        <p:spPr>
          <a:xfrm>
            <a:off x="3819525" y="3791550"/>
            <a:ext cx="285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1</a:t>
            </a:r>
            <a:endParaRPr>
              <a:solidFill>
                <a:schemeClr val="lt1"/>
              </a:solidFill>
              <a:latin typeface="Calibri"/>
              <a:ea typeface="Calibri"/>
              <a:cs typeface="Calibri"/>
              <a:sym typeface="Calibri"/>
            </a:endParaRPr>
          </a:p>
        </p:txBody>
      </p:sp>
      <p:sp>
        <p:nvSpPr>
          <p:cNvPr id="254" name="Google Shape;254;g34309e00f9e_0_251"/>
          <p:cNvSpPr txBox="1"/>
          <p:nvPr/>
        </p:nvSpPr>
        <p:spPr>
          <a:xfrm>
            <a:off x="4200525" y="3639150"/>
            <a:ext cx="285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2</a:t>
            </a:r>
            <a:endParaRPr>
              <a:solidFill>
                <a:schemeClr val="lt1"/>
              </a:solidFill>
              <a:latin typeface="Calibri"/>
              <a:ea typeface="Calibri"/>
              <a:cs typeface="Calibri"/>
              <a:sym typeface="Calibri"/>
            </a:endParaRPr>
          </a:p>
        </p:txBody>
      </p:sp>
      <p:sp>
        <p:nvSpPr>
          <p:cNvPr id="255" name="Google Shape;255;g34309e00f9e_0_251"/>
          <p:cNvSpPr txBox="1"/>
          <p:nvPr/>
        </p:nvSpPr>
        <p:spPr>
          <a:xfrm>
            <a:off x="2595113" y="3803850"/>
            <a:ext cx="285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3</a:t>
            </a:r>
            <a:endParaRPr>
              <a:solidFill>
                <a:schemeClr val="lt1"/>
              </a:solidFill>
              <a:latin typeface="Calibri"/>
              <a:ea typeface="Calibri"/>
              <a:cs typeface="Calibri"/>
              <a:sym typeface="Calibri"/>
            </a:endParaRPr>
          </a:p>
        </p:txBody>
      </p:sp>
      <p:sp>
        <p:nvSpPr>
          <p:cNvPr id="256" name="Google Shape;256;g34309e00f9e_0_251"/>
          <p:cNvSpPr txBox="1"/>
          <p:nvPr/>
        </p:nvSpPr>
        <p:spPr>
          <a:xfrm>
            <a:off x="3719063" y="2079825"/>
            <a:ext cx="285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4</a:t>
            </a:r>
            <a:endParaRPr>
              <a:solidFill>
                <a:schemeClr val="lt1"/>
              </a:solidFill>
              <a:latin typeface="Calibri"/>
              <a:ea typeface="Calibri"/>
              <a:cs typeface="Calibri"/>
              <a:sym typeface="Calibri"/>
            </a:endParaRPr>
          </a:p>
        </p:txBody>
      </p:sp>
      <p:sp>
        <p:nvSpPr>
          <p:cNvPr id="257" name="Google Shape;257;g34309e00f9e_0_251"/>
          <p:cNvSpPr txBox="1"/>
          <p:nvPr/>
        </p:nvSpPr>
        <p:spPr>
          <a:xfrm>
            <a:off x="4424875" y="2166000"/>
            <a:ext cx="953100" cy="554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Calibri"/>
              <a:ea typeface="Calibri"/>
              <a:cs typeface="Calibri"/>
              <a:sym typeface="Calibri"/>
            </a:endParaRPr>
          </a:p>
          <a:p>
            <a:pPr indent="0" lvl="0" marL="0" rtl="0" algn="ctr">
              <a:spcBef>
                <a:spcPts val="0"/>
              </a:spcBef>
              <a:spcAft>
                <a:spcPts val="0"/>
              </a:spcAft>
              <a:buNone/>
            </a:pPr>
            <a:r>
              <a:rPr lang="en-US" sz="1200">
                <a:solidFill>
                  <a:schemeClr val="lt1"/>
                </a:solidFill>
                <a:latin typeface="Calibri"/>
                <a:ea typeface="Calibri"/>
                <a:cs typeface="Calibri"/>
                <a:sym typeface="Calibri"/>
              </a:rPr>
              <a:t>Opportunity</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258" name="Google Shape;258;g34309e00f9e_0_251"/>
          <p:cNvSpPr txBox="1"/>
          <p:nvPr/>
        </p:nvSpPr>
        <p:spPr>
          <a:xfrm>
            <a:off x="2823713" y="2816150"/>
            <a:ext cx="285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5</a:t>
            </a:r>
            <a:endParaRPr>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Objectives</a:t>
            </a:r>
            <a:endParaRPr b="1"/>
          </a:p>
        </p:txBody>
      </p:sp>
      <p:sp>
        <p:nvSpPr>
          <p:cNvPr id="264" name="Google Shape;264;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65" name="Google Shape;265;p5"/>
          <p:cNvSpPr/>
          <p:nvPr/>
        </p:nvSpPr>
        <p:spPr>
          <a:xfrm flipH="1">
            <a:off x="1" y="4050082"/>
            <a:ext cx="3182846" cy="905300"/>
          </a:xfrm>
          <a:custGeom>
            <a:rect b="b" l="l" r="r" t="t"/>
            <a:pathLst>
              <a:path extrusionOk="0" h="1207066" w="4243795">
                <a:moveTo>
                  <a:pt x="4243795" y="0"/>
                </a:moveTo>
                <a:lnTo>
                  <a:pt x="4091149" y="0"/>
                </a:lnTo>
                <a:lnTo>
                  <a:pt x="4091149" y="405574"/>
                </a:lnTo>
                <a:lnTo>
                  <a:pt x="3776776" y="154505"/>
                </a:lnTo>
                <a:lnTo>
                  <a:pt x="3776776" y="568662"/>
                </a:lnTo>
                <a:lnTo>
                  <a:pt x="3183436" y="568662"/>
                </a:lnTo>
                <a:lnTo>
                  <a:pt x="3183436" y="896984"/>
                </a:lnTo>
                <a:lnTo>
                  <a:pt x="2953825" y="896984"/>
                </a:lnTo>
                <a:lnTo>
                  <a:pt x="2953825" y="1017155"/>
                </a:lnTo>
                <a:lnTo>
                  <a:pt x="2682369" y="1017155"/>
                </a:lnTo>
                <a:lnTo>
                  <a:pt x="2682369" y="792908"/>
                </a:lnTo>
                <a:lnTo>
                  <a:pt x="1833668" y="792908"/>
                </a:lnTo>
                <a:lnTo>
                  <a:pt x="1833668" y="784325"/>
                </a:lnTo>
                <a:lnTo>
                  <a:pt x="1833668" y="585830"/>
                </a:lnTo>
                <a:lnTo>
                  <a:pt x="1757489" y="585830"/>
                </a:lnTo>
                <a:lnTo>
                  <a:pt x="1757489" y="482827"/>
                </a:lnTo>
                <a:lnTo>
                  <a:pt x="1460282" y="482827"/>
                </a:lnTo>
                <a:lnTo>
                  <a:pt x="1460282" y="585830"/>
                </a:lnTo>
                <a:lnTo>
                  <a:pt x="1392686" y="585830"/>
                </a:lnTo>
                <a:lnTo>
                  <a:pt x="1392686" y="707073"/>
                </a:lnTo>
                <a:lnTo>
                  <a:pt x="900203" y="707073"/>
                </a:lnTo>
                <a:lnTo>
                  <a:pt x="891620" y="707073"/>
                </a:lnTo>
                <a:lnTo>
                  <a:pt x="891620" y="154505"/>
                </a:lnTo>
                <a:lnTo>
                  <a:pt x="551495" y="249997"/>
                </a:lnTo>
                <a:lnTo>
                  <a:pt x="551495" y="568662"/>
                </a:lnTo>
                <a:lnTo>
                  <a:pt x="144848" y="568662"/>
                </a:lnTo>
                <a:lnTo>
                  <a:pt x="144848" y="896984"/>
                </a:lnTo>
                <a:lnTo>
                  <a:pt x="0" y="896984"/>
                </a:lnTo>
                <a:lnTo>
                  <a:pt x="0" y="1207066"/>
                </a:lnTo>
                <a:lnTo>
                  <a:pt x="4243795" y="1207066"/>
                </a:lnTo>
                <a:close/>
              </a:path>
            </a:pathLst>
          </a:custGeom>
          <a:solidFill>
            <a:srgbClr val="A5A5A5">
              <a:alpha val="21960"/>
            </a:srgb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66" name="Google Shape;266;p5"/>
          <p:cNvSpPr/>
          <p:nvPr/>
        </p:nvSpPr>
        <p:spPr>
          <a:xfrm>
            <a:off x="3243955" y="4050082"/>
            <a:ext cx="5856685" cy="905300"/>
          </a:xfrm>
          <a:custGeom>
            <a:rect b="b" l="l" r="r" t="t"/>
            <a:pathLst>
              <a:path extrusionOk="0" h="1125" w="7278">
                <a:moveTo>
                  <a:pt x="0" y="1125"/>
                </a:moveTo>
                <a:lnTo>
                  <a:pt x="0" y="948"/>
                </a:lnTo>
                <a:lnTo>
                  <a:pt x="24" y="948"/>
                </a:lnTo>
                <a:lnTo>
                  <a:pt x="24" y="579"/>
                </a:lnTo>
                <a:lnTo>
                  <a:pt x="24" y="474"/>
                </a:lnTo>
                <a:lnTo>
                  <a:pt x="198" y="474"/>
                </a:lnTo>
                <a:lnTo>
                  <a:pt x="198" y="546"/>
                </a:lnTo>
                <a:lnTo>
                  <a:pt x="230" y="546"/>
                </a:lnTo>
                <a:lnTo>
                  <a:pt x="230" y="651"/>
                </a:lnTo>
                <a:lnTo>
                  <a:pt x="230" y="659"/>
                </a:lnTo>
                <a:lnTo>
                  <a:pt x="696" y="659"/>
                </a:lnTo>
                <a:lnTo>
                  <a:pt x="696" y="659"/>
                </a:lnTo>
                <a:lnTo>
                  <a:pt x="696" y="402"/>
                </a:lnTo>
                <a:lnTo>
                  <a:pt x="1013" y="144"/>
                </a:lnTo>
                <a:lnTo>
                  <a:pt x="1013" y="530"/>
                </a:lnTo>
                <a:lnTo>
                  <a:pt x="1392" y="530"/>
                </a:lnTo>
                <a:lnTo>
                  <a:pt x="1392" y="836"/>
                </a:lnTo>
                <a:lnTo>
                  <a:pt x="1598" y="836"/>
                </a:lnTo>
                <a:lnTo>
                  <a:pt x="1598" y="836"/>
                </a:lnTo>
                <a:lnTo>
                  <a:pt x="1598" y="635"/>
                </a:lnTo>
                <a:lnTo>
                  <a:pt x="1883" y="635"/>
                </a:lnTo>
                <a:lnTo>
                  <a:pt x="1883" y="490"/>
                </a:lnTo>
                <a:lnTo>
                  <a:pt x="2183" y="490"/>
                </a:lnTo>
                <a:lnTo>
                  <a:pt x="2183" y="587"/>
                </a:lnTo>
                <a:lnTo>
                  <a:pt x="2183" y="595"/>
                </a:lnTo>
                <a:lnTo>
                  <a:pt x="2397" y="595"/>
                </a:lnTo>
                <a:lnTo>
                  <a:pt x="2397" y="587"/>
                </a:lnTo>
                <a:lnTo>
                  <a:pt x="2397" y="120"/>
                </a:lnTo>
                <a:lnTo>
                  <a:pt x="2642" y="120"/>
                </a:lnTo>
                <a:lnTo>
                  <a:pt x="2642" y="321"/>
                </a:lnTo>
                <a:lnTo>
                  <a:pt x="2650" y="321"/>
                </a:lnTo>
                <a:lnTo>
                  <a:pt x="2698" y="321"/>
                </a:lnTo>
                <a:lnTo>
                  <a:pt x="2698" y="233"/>
                </a:lnTo>
                <a:lnTo>
                  <a:pt x="2903" y="233"/>
                </a:lnTo>
                <a:lnTo>
                  <a:pt x="2903" y="321"/>
                </a:lnTo>
                <a:lnTo>
                  <a:pt x="2911" y="321"/>
                </a:lnTo>
                <a:lnTo>
                  <a:pt x="2990" y="321"/>
                </a:lnTo>
                <a:lnTo>
                  <a:pt x="2990" y="321"/>
                </a:lnTo>
                <a:lnTo>
                  <a:pt x="2990" y="0"/>
                </a:lnTo>
                <a:lnTo>
                  <a:pt x="3465" y="0"/>
                </a:lnTo>
                <a:lnTo>
                  <a:pt x="3465" y="378"/>
                </a:lnTo>
                <a:lnTo>
                  <a:pt x="3758" y="144"/>
                </a:lnTo>
                <a:lnTo>
                  <a:pt x="3758" y="530"/>
                </a:lnTo>
                <a:lnTo>
                  <a:pt x="4311" y="530"/>
                </a:lnTo>
                <a:lnTo>
                  <a:pt x="4311" y="836"/>
                </a:lnTo>
                <a:lnTo>
                  <a:pt x="4311" y="836"/>
                </a:lnTo>
                <a:lnTo>
                  <a:pt x="4525" y="836"/>
                </a:lnTo>
                <a:lnTo>
                  <a:pt x="4525" y="948"/>
                </a:lnTo>
                <a:lnTo>
                  <a:pt x="4778" y="948"/>
                </a:lnTo>
                <a:lnTo>
                  <a:pt x="4778" y="739"/>
                </a:lnTo>
                <a:lnTo>
                  <a:pt x="5569" y="739"/>
                </a:lnTo>
                <a:lnTo>
                  <a:pt x="5569" y="731"/>
                </a:lnTo>
                <a:lnTo>
                  <a:pt x="5569" y="546"/>
                </a:lnTo>
                <a:lnTo>
                  <a:pt x="5640" y="546"/>
                </a:lnTo>
                <a:lnTo>
                  <a:pt x="5640" y="546"/>
                </a:lnTo>
                <a:lnTo>
                  <a:pt x="5640" y="450"/>
                </a:lnTo>
                <a:lnTo>
                  <a:pt x="5917" y="450"/>
                </a:lnTo>
                <a:lnTo>
                  <a:pt x="5917" y="546"/>
                </a:lnTo>
                <a:lnTo>
                  <a:pt x="5917" y="546"/>
                </a:lnTo>
                <a:lnTo>
                  <a:pt x="5980" y="546"/>
                </a:lnTo>
                <a:lnTo>
                  <a:pt x="5980" y="659"/>
                </a:lnTo>
                <a:lnTo>
                  <a:pt x="5980" y="659"/>
                </a:lnTo>
                <a:lnTo>
                  <a:pt x="6439" y="659"/>
                </a:lnTo>
                <a:lnTo>
                  <a:pt x="6447" y="659"/>
                </a:lnTo>
                <a:lnTo>
                  <a:pt x="6447" y="144"/>
                </a:lnTo>
                <a:lnTo>
                  <a:pt x="6764" y="233"/>
                </a:lnTo>
                <a:lnTo>
                  <a:pt x="6764" y="530"/>
                </a:lnTo>
                <a:lnTo>
                  <a:pt x="7143" y="530"/>
                </a:lnTo>
                <a:lnTo>
                  <a:pt x="7143" y="836"/>
                </a:lnTo>
                <a:lnTo>
                  <a:pt x="7278" y="836"/>
                </a:lnTo>
                <a:lnTo>
                  <a:pt x="7278" y="1125"/>
                </a:lnTo>
                <a:lnTo>
                  <a:pt x="0" y="1125"/>
                </a:lnTo>
                <a:close/>
              </a:path>
            </a:pathLst>
          </a:custGeom>
          <a:solidFill>
            <a:srgbClr val="A5A5A5">
              <a:alpha val="219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7" name="Google Shape;267;p5"/>
          <p:cNvSpPr txBox="1"/>
          <p:nvPr/>
        </p:nvSpPr>
        <p:spPr>
          <a:xfrm>
            <a:off x="7086600" y="4869657"/>
            <a:ext cx="2057400"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114339" y="3735261"/>
            <a:ext cx="1565093" cy="513602"/>
          </a:xfrm>
          <a:prstGeom prst="rect">
            <a:avLst/>
          </a:prstGeom>
          <a:noFill/>
          <a:ln>
            <a:noFill/>
          </a:ln>
        </p:spPr>
        <p:txBody>
          <a:bodyPr anchorCtr="0" anchor="ctr" bIns="45700" lIns="137150" spcFirstLastPara="1" rIns="91425" wrap="square" tIns="45700">
            <a:noAutofit/>
          </a:bodyPr>
          <a:lstStyle/>
          <a:p>
            <a:pPr indent="0" lvl="0" marL="0" marR="0" rtl="0" algn="r">
              <a:lnSpc>
                <a:spcPct val="100000"/>
              </a:lnSpc>
              <a:spcBef>
                <a:spcPts val="225"/>
              </a:spcBef>
              <a:spcAft>
                <a:spcPts val="0"/>
              </a:spcAft>
              <a:buNone/>
            </a:pPr>
            <a:r>
              <a:rPr lang="en-US" sz="1650">
                <a:solidFill>
                  <a:srgbClr val="0787C1"/>
                </a:solidFill>
              </a:rPr>
              <a:t>Ontario </a:t>
            </a:r>
            <a:endParaRPr sz="1650">
              <a:solidFill>
                <a:srgbClr val="0787C1"/>
              </a:solidFill>
            </a:endParaRPr>
          </a:p>
          <a:p>
            <a:pPr indent="0" lvl="0" marL="0" marR="0" rtl="0" algn="r">
              <a:lnSpc>
                <a:spcPct val="100000"/>
              </a:lnSpc>
              <a:spcBef>
                <a:spcPts val="225"/>
              </a:spcBef>
              <a:spcAft>
                <a:spcPts val="0"/>
              </a:spcAft>
              <a:buNone/>
            </a:pPr>
            <a:r>
              <a:rPr lang="en-US" sz="1650">
                <a:solidFill>
                  <a:srgbClr val="0787C1"/>
                </a:solidFill>
              </a:rPr>
              <a:t>Dataset</a:t>
            </a:r>
            <a:endParaRPr/>
          </a:p>
        </p:txBody>
      </p:sp>
      <p:sp>
        <p:nvSpPr>
          <p:cNvPr id="269" name="Google Shape;269;p5"/>
          <p:cNvSpPr/>
          <p:nvPr/>
        </p:nvSpPr>
        <p:spPr>
          <a:xfrm>
            <a:off x="1763436" y="3449711"/>
            <a:ext cx="991790" cy="991791"/>
          </a:xfrm>
          <a:custGeom>
            <a:rect b="b" l="l" r="r" t="t"/>
            <a:pathLst>
              <a:path extrusionOk="0" h="118" w="118">
                <a:moveTo>
                  <a:pt x="73" y="8"/>
                </a:moveTo>
                <a:cubicBezTo>
                  <a:pt x="44" y="0"/>
                  <a:pt x="15" y="17"/>
                  <a:pt x="7" y="45"/>
                </a:cubicBezTo>
                <a:cubicBezTo>
                  <a:pt x="0" y="74"/>
                  <a:pt x="17" y="103"/>
                  <a:pt x="45" y="111"/>
                </a:cubicBezTo>
                <a:cubicBezTo>
                  <a:pt x="74" y="118"/>
                  <a:pt x="103" y="102"/>
                  <a:pt x="111" y="73"/>
                </a:cubicBezTo>
                <a:cubicBezTo>
                  <a:pt x="118" y="45"/>
                  <a:pt x="101" y="15"/>
                  <a:pt x="73" y="8"/>
                </a:cubicBezTo>
                <a:close/>
              </a:path>
            </a:pathLst>
          </a:custGeom>
          <a:solidFill>
            <a:srgbClr val="00BCF2"/>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0" name="Google Shape;270;p5"/>
          <p:cNvSpPr/>
          <p:nvPr/>
        </p:nvSpPr>
        <p:spPr>
          <a:xfrm>
            <a:off x="5664699" y="1375475"/>
            <a:ext cx="2057400" cy="513600"/>
          </a:xfrm>
          <a:prstGeom prst="rect">
            <a:avLst/>
          </a:prstGeom>
          <a:noFill/>
          <a:ln>
            <a:noFill/>
          </a:ln>
        </p:spPr>
        <p:txBody>
          <a:bodyPr anchorCtr="0" anchor="ctr" bIns="45700" lIns="137150" spcFirstLastPara="1" rIns="91425" wrap="square" tIns="45700">
            <a:noAutofit/>
          </a:bodyPr>
          <a:lstStyle/>
          <a:p>
            <a:pPr indent="0" lvl="0" marL="0" marR="0" rtl="0" algn="l">
              <a:lnSpc>
                <a:spcPct val="100000"/>
              </a:lnSpc>
              <a:spcBef>
                <a:spcPts val="225"/>
              </a:spcBef>
              <a:spcAft>
                <a:spcPts val="0"/>
              </a:spcAft>
              <a:buNone/>
            </a:pPr>
            <a:r>
              <a:rPr lang="en-US" sz="1650">
                <a:solidFill>
                  <a:srgbClr val="025663"/>
                </a:solidFill>
              </a:rPr>
              <a:t>Forecast</a:t>
            </a:r>
            <a:r>
              <a:rPr lang="en-US" sz="1650">
                <a:solidFill>
                  <a:srgbClr val="025663"/>
                </a:solidFill>
              </a:rPr>
              <a:t> Demand and Price</a:t>
            </a:r>
            <a:endParaRPr sz="1650">
              <a:solidFill>
                <a:srgbClr val="025663"/>
              </a:solidFill>
            </a:endParaRPr>
          </a:p>
        </p:txBody>
      </p:sp>
      <p:sp>
        <p:nvSpPr>
          <p:cNvPr id="271" name="Google Shape;271;p5"/>
          <p:cNvSpPr/>
          <p:nvPr/>
        </p:nvSpPr>
        <p:spPr>
          <a:xfrm>
            <a:off x="4748741" y="1477177"/>
            <a:ext cx="998934" cy="991791"/>
          </a:xfrm>
          <a:custGeom>
            <a:rect b="b" l="l" r="r" t="t"/>
            <a:pathLst>
              <a:path extrusionOk="0" h="118" w="119">
                <a:moveTo>
                  <a:pt x="8" y="45"/>
                </a:moveTo>
                <a:cubicBezTo>
                  <a:pt x="0" y="74"/>
                  <a:pt x="17" y="103"/>
                  <a:pt x="46" y="111"/>
                </a:cubicBezTo>
                <a:cubicBezTo>
                  <a:pt x="74" y="118"/>
                  <a:pt x="104" y="101"/>
                  <a:pt x="111" y="73"/>
                </a:cubicBezTo>
                <a:cubicBezTo>
                  <a:pt x="119" y="44"/>
                  <a:pt x="102" y="15"/>
                  <a:pt x="74" y="8"/>
                </a:cubicBezTo>
                <a:cubicBezTo>
                  <a:pt x="45" y="0"/>
                  <a:pt x="16" y="17"/>
                  <a:pt x="8" y="45"/>
                </a:cubicBezTo>
                <a:close/>
              </a:path>
            </a:pathLst>
          </a:custGeom>
          <a:solidFill>
            <a:srgbClr val="004B50"/>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2" name="Google Shape;272;p5"/>
          <p:cNvSpPr/>
          <p:nvPr/>
        </p:nvSpPr>
        <p:spPr>
          <a:xfrm>
            <a:off x="806568" y="1946771"/>
            <a:ext cx="1650900" cy="646200"/>
          </a:xfrm>
          <a:prstGeom prst="rect">
            <a:avLst/>
          </a:prstGeom>
          <a:noFill/>
          <a:ln>
            <a:noFill/>
          </a:ln>
        </p:spPr>
        <p:txBody>
          <a:bodyPr anchorCtr="0" anchor="ctr" bIns="45700" lIns="137150" spcFirstLastPara="1" rIns="91425" wrap="square" tIns="45700">
            <a:noAutofit/>
          </a:bodyPr>
          <a:lstStyle/>
          <a:p>
            <a:pPr indent="0" lvl="0" marL="0" marR="0" rtl="0" algn="r">
              <a:lnSpc>
                <a:spcPct val="100000"/>
              </a:lnSpc>
              <a:spcBef>
                <a:spcPts val="0"/>
              </a:spcBef>
              <a:spcAft>
                <a:spcPts val="0"/>
              </a:spcAft>
              <a:buNone/>
            </a:pPr>
            <a:r>
              <a:rPr lang="en-US" sz="1650">
                <a:solidFill>
                  <a:srgbClr val="0560B3"/>
                </a:solidFill>
                <a:latin typeface="Quattrocento Sans"/>
                <a:ea typeface="Quattrocento Sans"/>
                <a:cs typeface="Quattrocento Sans"/>
                <a:sym typeface="Quattrocento Sans"/>
              </a:rPr>
              <a:t>Energy Factors</a:t>
            </a:r>
            <a:endParaRPr/>
          </a:p>
        </p:txBody>
      </p:sp>
      <p:sp>
        <p:nvSpPr>
          <p:cNvPr id="273" name="Google Shape;273;p5"/>
          <p:cNvSpPr/>
          <p:nvPr/>
        </p:nvSpPr>
        <p:spPr>
          <a:xfrm>
            <a:off x="2281064" y="2240662"/>
            <a:ext cx="983456" cy="983456"/>
          </a:xfrm>
          <a:custGeom>
            <a:rect b="b" l="l" r="r" t="t"/>
            <a:pathLst>
              <a:path extrusionOk="0" h="117" w="117">
                <a:moveTo>
                  <a:pt x="96" y="21"/>
                </a:moveTo>
                <a:cubicBezTo>
                  <a:pt x="75" y="0"/>
                  <a:pt x="41" y="0"/>
                  <a:pt x="21" y="21"/>
                </a:cubicBezTo>
                <a:cubicBezTo>
                  <a:pt x="0" y="41"/>
                  <a:pt x="0" y="75"/>
                  <a:pt x="21" y="96"/>
                </a:cubicBezTo>
                <a:cubicBezTo>
                  <a:pt x="41" y="117"/>
                  <a:pt x="75" y="117"/>
                  <a:pt x="96" y="96"/>
                </a:cubicBezTo>
                <a:cubicBezTo>
                  <a:pt x="117" y="75"/>
                  <a:pt x="117" y="41"/>
                  <a:pt x="96" y="21"/>
                </a:cubicBezTo>
                <a:close/>
              </a:path>
            </a:pathLst>
          </a:custGeom>
          <a:solidFill>
            <a:srgbClr val="0078D7"/>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4" name="Google Shape;274;p5"/>
          <p:cNvSpPr/>
          <p:nvPr/>
        </p:nvSpPr>
        <p:spPr>
          <a:xfrm>
            <a:off x="6872875" y="2270348"/>
            <a:ext cx="1645800" cy="712500"/>
          </a:xfrm>
          <a:prstGeom prst="rect">
            <a:avLst/>
          </a:prstGeom>
          <a:noFill/>
          <a:ln>
            <a:noFill/>
          </a:ln>
        </p:spPr>
        <p:txBody>
          <a:bodyPr anchorCtr="0" anchor="ctr" bIns="45700" lIns="137150" spcFirstLastPara="1" rIns="91425" wrap="square" tIns="45700">
            <a:noAutofit/>
          </a:bodyPr>
          <a:lstStyle/>
          <a:p>
            <a:pPr indent="0" lvl="0" marL="0" marR="0" rtl="0" algn="l">
              <a:lnSpc>
                <a:spcPct val="100000"/>
              </a:lnSpc>
              <a:spcBef>
                <a:spcPts val="225"/>
              </a:spcBef>
              <a:spcAft>
                <a:spcPts val="0"/>
              </a:spcAft>
              <a:buNone/>
            </a:pPr>
            <a:r>
              <a:rPr lang="en-US" sz="1650">
                <a:solidFill>
                  <a:srgbClr val="0199A1"/>
                </a:solidFill>
              </a:rPr>
              <a:t>Enhance Resource Planning</a:t>
            </a:r>
            <a:endParaRPr/>
          </a:p>
        </p:txBody>
      </p:sp>
      <p:sp>
        <p:nvSpPr>
          <p:cNvPr id="275" name="Google Shape;275;p5"/>
          <p:cNvSpPr/>
          <p:nvPr/>
        </p:nvSpPr>
        <p:spPr>
          <a:xfrm>
            <a:off x="5889427" y="2240662"/>
            <a:ext cx="983456" cy="983456"/>
          </a:xfrm>
          <a:custGeom>
            <a:rect b="b" l="l" r="r" t="t"/>
            <a:pathLst>
              <a:path extrusionOk="0" h="117" w="117">
                <a:moveTo>
                  <a:pt x="21" y="21"/>
                </a:moveTo>
                <a:cubicBezTo>
                  <a:pt x="0" y="41"/>
                  <a:pt x="0" y="75"/>
                  <a:pt x="21" y="96"/>
                </a:cubicBezTo>
                <a:cubicBezTo>
                  <a:pt x="42" y="117"/>
                  <a:pt x="75" y="117"/>
                  <a:pt x="96" y="96"/>
                </a:cubicBezTo>
                <a:cubicBezTo>
                  <a:pt x="117" y="75"/>
                  <a:pt x="117" y="41"/>
                  <a:pt x="96" y="21"/>
                </a:cubicBezTo>
                <a:cubicBezTo>
                  <a:pt x="75" y="0"/>
                  <a:pt x="42" y="0"/>
                  <a:pt x="21" y="21"/>
                </a:cubicBezTo>
                <a:close/>
              </a:path>
            </a:pathLst>
          </a:custGeom>
          <a:solidFill>
            <a:srgbClr val="008272"/>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6" name="Google Shape;276;p5"/>
          <p:cNvSpPr/>
          <p:nvPr/>
        </p:nvSpPr>
        <p:spPr>
          <a:xfrm>
            <a:off x="4984095" y="1727361"/>
            <a:ext cx="528220" cy="527109"/>
          </a:xfrm>
          <a:custGeom>
            <a:rect b="b" l="l" r="r" t="t"/>
            <a:pathLst>
              <a:path extrusionOk="0" h="1036" w="1036">
                <a:moveTo>
                  <a:pt x="655" y="477"/>
                </a:moveTo>
                <a:cubicBezTo>
                  <a:pt x="479" y="834"/>
                  <a:pt x="479" y="834"/>
                  <a:pt x="479" y="834"/>
                </a:cubicBezTo>
                <a:cubicBezTo>
                  <a:pt x="523" y="553"/>
                  <a:pt x="523" y="553"/>
                  <a:pt x="523" y="553"/>
                </a:cubicBezTo>
                <a:cubicBezTo>
                  <a:pt x="391" y="553"/>
                  <a:pt x="391" y="553"/>
                  <a:pt x="391" y="553"/>
                </a:cubicBezTo>
                <a:cubicBezTo>
                  <a:pt x="567" y="196"/>
                  <a:pt x="567" y="196"/>
                  <a:pt x="567" y="196"/>
                </a:cubicBezTo>
                <a:cubicBezTo>
                  <a:pt x="523" y="477"/>
                  <a:pt x="523" y="477"/>
                  <a:pt x="523" y="477"/>
                </a:cubicBezTo>
                <a:lnTo>
                  <a:pt x="655" y="477"/>
                </a:lnTo>
                <a:close/>
                <a:moveTo>
                  <a:pt x="920" y="619"/>
                </a:moveTo>
                <a:cubicBezTo>
                  <a:pt x="910" y="659"/>
                  <a:pt x="894" y="696"/>
                  <a:pt x="873" y="731"/>
                </a:cubicBezTo>
                <a:cubicBezTo>
                  <a:pt x="939" y="830"/>
                  <a:pt x="939" y="830"/>
                  <a:pt x="939" y="830"/>
                </a:cubicBezTo>
                <a:cubicBezTo>
                  <a:pt x="830" y="939"/>
                  <a:pt x="830" y="939"/>
                  <a:pt x="830" y="939"/>
                </a:cubicBezTo>
                <a:cubicBezTo>
                  <a:pt x="731" y="873"/>
                  <a:pt x="731" y="873"/>
                  <a:pt x="731" y="873"/>
                </a:cubicBezTo>
                <a:cubicBezTo>
                  <a:pt x="696" y="894"/>
                  <a:pt x="659" y="910"/>
                  <a:pt x="619" y="920"/>
                </a:cubicBezTo>
                <a:cubicBezTo>
                  <a:pt x="595" y="1036"/>
                  <a:pt x="595" y="1036"/>
                  <a:pt x="595" y="1036"/>
                </a:cubicBezTo>
                <a:cubicBezTo>
                  <a:pt x="441" y="1036"/>
                  <a:pt x="441" y="1036"/>
                  <a:pt x="441" y="1036"/>
                </a:cubicBezTo>
                <a:cubicBezTo>
                  <a:pt x="417" y="920"/>
                  <a:pt x="417" y="920"/>
                  <a:pt x="417" y="920"/>
                </a:cubicBezTo>
                <a:cubicBezTo>
                  <a:pt x="377" y="910"/>
                  <a:pt x="340" y="894"/>
                  <a:pt x="305" y="873"/>
                </a:cubicBezTo>
                <a:cubicBezTo>
                  <a:pt x="206" y="939"/>
                  <a:pt x="206" y="939"/>
                  <a:pt x="206" y="939"/>
                </a:cubicBezTo>
                <a:cubicBezTo>
                  <a:pt x="97" y="830"/>
                  <a:pt x="97" y="830"/>
                  <a:pt x="97" y="830"/>
                </a:cubicBezTo>
                <a:cubicBezTo>
                  <a:pt x="163" y="731"/>
                  <a:pt x="163" y="731"/>
                  <a:pt x="163" y="731"/>
                </a:cubicBezTo>
                <a:cubicBezTo>
                  <a:pt x="142" y="696"/>
                  <a:pt x="126" y="659"/>
                  <a:pt x="116" y="619"/>
                </a:cubicBezTo>
                <a:cubicBezTo>
                  <a:pt x="0" y="595"/>
                  <a:pt x="0" y="595"/>
                  <a:pt x="0" y="595"/>
                </a:cubicBezTo>
                <a:cubicBezTo>
                  <a:pt x="0" y="441"/>
                  <a:pt x="0" y="441"/>
                  <a:pt x="0" y="441"/>
                </a:cubicBezTo>
                <a:cubicBezTo>
                  <a:pt x="116" y="417"/>
                  <a:pt x="116" y="417"/>
                  <a:pt x="116" y="417"/>
                </a:cubicBezTo>
                <a:cubicBezTo>
                  <a:pt x="126" y="377"/>
                  <a:pt x="142" y="340"/>
                  <a:pt x="163" y="305"/>
                </a:cubicBezTo>
                <a:cubicBezTo>
                  <a:pt x="97" y="206"/>
                  <a:pt x="97" y="206"/>
                  <a:pt x="97" y="206"/>
                </a:cubicBezTo>
                <a:cubicBezTo>
                  <a:pt x="206" y="97"/>
                  <a:pt x="206" y="97"/>
                  <a:pt x="206" y="97"/>
                </a:cubicBezTo>
                <a:cubicBezTo>
                  <a:pt x="305" y="163"/>
                  <a:pt x="305" y="163"/>
                  <a:pt x="305" y="163"/>
                </a:cubicBezTo>
                <a:cubicBezTo>
                  <a:pt x="340" y="142"/>
                  <a:pt x="377" y="126"/>
                  <a:pt x="417" y="116"/>
                </a:cubicBezTo>
                <a:cubicBezTo>
                  <a:pt x="441" y="0"/>
                  <a:pt x="441" y="0"/>
                  <a:pt x="441" y="0"/>
                </a:cubicBezTo>
                <a:cubicBezTo>
                  <a:pt x="595" y="0"/>
                  <a:pt x="595" y="0"/>
                  <a:pt x="595" y="0"/>
                </a:cubicBezTo>
                <a:cubicBezTo>
                  <a:pt x="619" y="116"/>
                  <a:pt x="619" y="116"/>
                  <a:pt x="619" y="116"/>
                </a:cubicBezTo>
                <a:cubicBezTo>
                  <a:pt x="659" y="126"/>
                  <a:pt x="696" y="142"/>
                  <a:pt x="731" y="163"/>
                </a:cubicBezTo>
                <a:cubicBezTo>
                  <a:pt x="830" y="97"/>
                  <a:pt x="830" y="97"/>
                  <a:pt x="830" y="97"/>
                </a:cubicBezTo>
                <a:cubicBezTo>
                  <a:pt x="939" y="206"/>
                  <a:pt x="939" y="206"/>
                  <a:pt x="939" y="206"/>
                </a:cubicBezTo>
                <a:cubicBezTo>
                  <a:pt x="873" y="305"/>
                  <a:pt x="873" y="305"/>
                  <a:pt x="873" y="305"/>
                </a:cubicBezTo>
                <a:cubicBezTo>
                  <a:pt x="894" y="340"/>
                  <a:pt x="910" y="377"/>
                  <a:pt x="920" y="417"/>
                </a:cubicBezTo>
                <a:cubicBezTo>
                  <a:pt x="1036" y="441"/>
                  <a:pt x="1036" y="441"/>
                  <a:pt x="1036" y="441"/>
                </a:cubicBezTo>
                <a:cubicBezTo>
                  <a:pt x="1036" y="595"/>
                  <a:pt x="1036" y="595"/>
                  <a:pt x="1036" y="595"/>
                </a:cubicBezTo>
                <a:lnTo>
                  <a:pt x="920" y="619"/>
                </a:lnTo>
                <a:close/>
                <a:moveTo>
                  <a:pt x="870" y="518"/>
                </a:moveTo>
                <a:cubicBezTo>
                  <a:pt x="870" y="324"/>
                  <a:pt x="712" y="166"/>
                  <a:pt x="518" y="166"/>
                </a:cubicBezTo>
                <a:cubicBezTo>
                  <a:pt x="324" y="166"/>
                  <a:pt x="166" y="324"/>
                  <a:pt x="166" y="518"/>
                </a:cubicBezTo>
                <a:cubicBezTo>
                  <a:pt x="166" y="712"/>
                  <a:pt x="324" y="870"/>
                  <a:pt x="518" y="870"/>
                </a:cubicBezTo>
                <a:cubicBezTo>
                  <a:pt x="712" y="870"/>
                  <a:pt x="870" y="712"/>
                  <a:pt x="870" y="518"/>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77" name="Google Shape;277;p5"/>
          <p:cNvSpPr/>
          <p:nvPr/>
        </p:nvSpPr>
        <p:spPr>
          <a:xfrm>
            <a:off x="1824729" y="1375475"/>
            <a:ext cx="1632900" cy="536700"/>
          </a:xfrm>
          <a:prstGeom prst="rect">
            <a:avLst/>
          </a:prstGeom>
          <a:noFill/>
          <a:ln>
            <a:noFill/>
          </a:ln>
        </p:spPr>
        <p:txBody>
          <a:bodyPr anchorCtr="0" anchor="ctr" bIns="45700" lIns="137150" spcFirstLastPara="1" rIns="91425" wrap="square" tIns="45700">
            <a:noAutofit/>
          </a:bodyPr>
          <a:lstStyle/>
          <a:p>
            <a:pPr indent="0" lvl="0" marL="0" marR="0" rtl="0" algn="r">
              <a:lnSpc>
                <a:spcPct val="100000"/>
              </a:lnSpc>
              <a:spcBef>
                <a:spcPts val="225"/>
              </a:spcBef>
              <a:spcAft>
                <a:spcPts val="0"/>
              </a:spcAft>
              <a:buNone/>
            </a:pPr>
            <a:r>
              <a:rPr lang="en-US" sz="1650">
                <a:solidFill>
                  <a:srgbClr val="093667"/>
                </a:solidFill>
              </a:rPr>
              <a:t>Data-driven</a:t>
            </a:r>
            <a:br>
              <a:rPr lang="en-US" sz="1650">
                <a:solidFill>
                  <a:srgbClr val="093667"/>
                </a:solidFill>
              </a:rPr>
            </a:br>
            <a:r>
              <a:rPr lang="en-US" sz="1650">
                <a:solidFill>
                  <a:srgbClr val="093667"/>
                </a:solidFill>
              </a:rPr>
              <a:t>Model</a:t>
            </a:r>
            <a:endParaRPr/>
          </a:p>
        </p:txBody>
      </p:sp>
      <p:sp>
        <p:nvSpPr>
          <p:cNvPr id="278" name="Google Shape;278;p5"/>
          <p:cNvSpPr/>
          <p:nvPr/>
        </p:nvSpPr>
        <p:spPr>
          <a:xfrm>
            <a:off x="3407041" y="1477177"/>
            <a:ext cx="991791" cy="991791"/>
          </a:xfrm>
          <a:custGeom>
            <a:rect b="b" l="l" r="r" t="t"/>
            <a:pathLst>
              <a:path extrusionOk="0" h="118" w="118">
                <a:moveTo>
                  <a:pt x="8" y="73"/>
                </a:moveTo>
                <a:cubicBezTo>
                  <a:pt x="15" y="101"/>
                  <a:pt x="45" y="118"/>
                  <a:pt x="73" y="111"/>
                </a:cubicBezTo>
                <a:cubicBezTo>
                  <a:pt x="102" y="103"/>
                  <a:pt x="118" y="74"/>
                  <a:pt x="111" y="45"/>
                </a:cubicBezTo>
                <a:cubicBezTo>
                  <a:pt x="103" y="17"/>
                  <a:pt x="74" y="0"/>
                  <a:pt x="45" y="8"/>
                </a:cubicBezTo>
                <a:cubicBezTo>
                  <a:pt x="17" y="15"/>
                  <a:pt x="0" y="44"/>
                  <a:pt x="8" y="73"/>
                </a:cubicBezTo>
                <a:close/>
              </a:path>
            </a:pathLst>
          </a:custGeom>
          <a:solidFill>
            <a:srgbClr val="002050"/>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279" name="Google Shape;279;p5"/>
          <p:cNvGrpSpPr/>
          <p:nvPr/>
        </p:nvGrpSpPr>
        <p:grpSpPr>
          <a:xfrm>
            <a:off x="3661598" y="1766728"/>
            <a:ext cx="482674" cy="412689"/>
            <a:chOff x="4464918" y="3879904"/>
            <a:chExt cx="643565" cy="550252"/>
          </a:xfrm>
        </p:grpSpPr>
        <p:sp>
          <p:nvSpPr>
            <p:cNvPr id="280" name="Google Shape;280;p5"/>
            <p:cNvSpPr/>
            <p:nvPr/>
          </p:nvSpPr>
          <p:spPr>
            <a:xfrm>
              <a:off x="4464918" y="4020615"/>
              <a:ext cx="643565" cy="409541"/>
            </a:xfrm>
            <a:custGeom>
              <a:rect b="b" l="l" r="r" t="t"/>
              <a:pathLst>
                <a:path extrusionOk="0" h="603" w="946">
                  <a:moveTo>
                    <a:pt x="265" y="458"/>
                  </a:moveTo>
                  <a:cubicBezTo>
                    <a:pt x="265" y="413"/>
                    <a:pt x="265" y="413"/>
                    <a:pt x="265" y="413"/>
                  </a:cubicBezTo>
                  <a:cubicBezTo>
                    <a:pt x="265" y="407"/>
                    <a:pt x="260" y="402"/>
                    <a:pt x="254" y="402"/>
                  </a:cubicBezTo>
                  <a:cubicBezTo>
                    <a:pt x="11" y="402"/>
                    <a:pt x="11" y="402"/>
                    <a:pt x="11" y="402"/>
                  </a:cubicBezTo>
                  <a:cubicBezTo>
                    <a:pt x="5" y="402"/>
                    <a:pt x="0" y="407"/>
                    <a:pt x="0" y="413"/>
                  </a:cubicBezTo>
                  <a:cubicBezTo>
                    <a:pt x="0" y="458"/>
                    <a:pt x="0" y="458"/>
                    <a:pt x="0" y="458"/>
                  </a:cubicBezTo>
                  <a:cubicBezTo>
                    <a:pt x="0" y="464"/>
                    <a:pt x="5" y="469"/>
                    <a:pt x="11" y="469"/>
                  </a:cubicBezTo>
                  <a:cubicBezTo>
                    <a:pt x="254" y="469"/>
                    <a:pt x="254" y="469"/>
                    <a:pt x="254" y="469"/>
                  </a:cubicBezTo>
                  <a:cubicBezTo>
                    <a:pt x="260" y="469"/>
                    <a:pt x="265" y="464"/>
                    <a:pt x="265" y="458"/>
                  </a:cubicBezTo>
                  <a:close/>
                  <a:moveTo>
                    <a:pt x="265" y="592"/>
                  </a:moveTo>
                  <a:cubicBezTo>
                    <a:pt x="265" y="547"/>
                    <a:pt x="265" y="547"/>
                    <a:pt x="265" y="547"/>
                  </a:cubicBezTo>
                  <a:cubicBezTo>
                    <a:pt x="265" y="541"/>
                    <a:pt x="260" y="537"/>
                    <a:pt x="254" y="537"/>
                  </a:cubicBezTo>
                  <a:cubicBezTo>
                    <a:pt x="11" y="537"/>
                    <a:pt x="11" y="537"/>
                    <a:pt x="11" y="537"/>
                  </a:cubicBezTo>
                  <a:cubicBezTo>
                    <a:pt x="5" y="537"/>
                    <a:pt x="0" y="541"/>
                    <a:pt x="0" y="547"/>
                  </a:cubicBezTo>
                  <a:cubicBezTo>
                    <a:pt x="0" y="592"/>
                    <a:pt x="0" y="592"/>
                    <a:pt x="0" y="592"/>
                  </a:cubicBezTo>
                  <a:cubicBezTo>
                    <a:pt x="0" y="598"/>
                    <a:pt x="5" y="603"/>
                    <a:pt x="11" y="603"/>
                  </a:cubicBezTo>
                  <a:cubicBezTo>
                    <a:pt x="254" y="603"/>
                    <a:pt x="254" y="603"/>
                    <a:pt x="254" y="603"/>
                  </a:cubicBezTo>
                  <a:cubicBezTo>
                    <a:pt x="260" y="603"/>
                    <a:pt x="265" y="598"/>
                    <a:pt x="265" y="592"/>
                  </a:cubicBezTo>
                  <a:close/>
                  <a:moveTo>
                    <a:pt x="605" y="458"/>
                  </a:moveTo>
                  <a:cubicBezTo>
                    <a:pt x="605" y="413"/>
                    <a:pt x="605" y="413"/>
                    <a:pt x="605" y="413"/>
                  </a:cubicBezTo>
                  <a:cubicBezTo>
                    <a:pt x="605" y="407"/>
                    <a:pt x="600" y="402"/>
                    <a:pt x="594" y="402"/>
                  </a:cubicBezTo>
                  <a:cubicBezTo>
                    <a:pt x="352" y="402"/>
                    <a:pt x="352" y="402"/>
                    <a:pt x="352" y="402"/>
                  </a:cubicBezTo>
                  <a:cubicBezTo>
                    <a:pt x="346" y="402"/>
                    <a:pt x="341" y="407"/>
                    <a:pt x="341" y="413"/>
                  </a:cubicBezTo>
                  <a:cubicBezTo>
                    <a:pt x="341" y="458"/>
                    <a:pt x="341" y="458"/>
                    <a:pt x="341" y="458"/>
                  </a:cubicBezTo>
                  <a:cubicBezTo>
                    <a:pt x="341" y="464"/>
                    <a:pt x="346" y="469"/>
                    <a:pt x="352" y="469"/>
                  </a:cubicBezTo>
                  <a:cubicBezTo>
                    <a:pt x="594" y="469"/>
                    <a:pt x="594" y="469"/>
                    <a:pt x="594" y="469"/>
                  </a:cubicBezTo>
                  <a:cubicBezTo>
                    <a:pt x="600" y="469"/>
                    <a:pt x="605" y="464"/>
                    <a:pt x="605" y="458"/>
                  </a:cubicBezTo>
                  <a:close/>
                  <a:moveTo>
                    <a:pt x="605" y="592"/>
                  </a:moveTo>
                  <a:cubicBezTo>
                    <a:pt x="605" y="547"/>
                    <a:pt x="605" y="547"/>
                    <a:pt x="605" y="547"/>
                  </a:cubicBezTo>
                  <a:cubicBezTo>
                    <a:pt x="605" y="541"/>
                    <a:pt x="600" y="537"/>
                    <a:pt x="594" y="537"/>
                  </a:cubicBezTo>
                  <a:cubicBezTo>
                    <a:pt x="352" y="537"/>
                    <a:pt x="352" y="537"/>
                    <a:pt x="352" y="537"/>
                  </a:cubicBezTo>
                  <a:cubicBezTo>
                    <a:pt x="346" y="537"/>
                    <a:pt x="341" y="541"/>
                    <a:pt x="341" y="547"/>
                  </a:cubicBezTo>
                  <a:cubicBezTo>
                    <a:pt x="341" y="592"/>
                    <a:pt x="341" y="592"/>
                    <a:pt x="341" y="592"/>
                  </a:cubicBezTo>
                  <a:cubicBezTo>
                    <a:pt x="341" y="598"/>
                    <a:pt x="346" y="603"/>
                    <a:pt x="352" y="603"/>
                  </a:cubicBezTo>
                  <a:cubicBezTo>
                    <a:pt x="594" y="603"/>
                    <a:pt x="594" y="603"/>
                    <a:pt x="594" y="603"/>
                  </a:cubicBezTo>
                  <a:cubicBezTo>
                    <a:pt x="600" y="603"/>
                    <a:pt x="605" y="598"/>
                    <a:pt x="605" y="592"/>
                  </a:cubicBezTo>
                  <a:close/>
                  <a:moveTo>
                    <a:pt x="605" y="324"/>
                  </a:moveTo>
                  <a:cubicBezTo>
                    <a:pt x="605" y="279"/>
                    <a:pt x="605" y="279"/>
                    <a:pt x="605" y="279"/>
                  </a:cubicBezTo>
                  <a:cubicBezTo>
                    <a:pt x="605" y="273"/>
                    <a:pt x="600" y="268"/>
                    <a:pt x="594" y="268"/>
                  </a:cubicBezTo>
                  <a:cubicBezTo>
                    <a:pt x="352" y="268"/>
                    <a:pt x="352" y="268"/>
                    <a:pt x="352" y="268"/>
                  </a:cubicBezTo>
                  <a:cubicBezTo>
                    <a:pt x="346" y="268"/>
                    <a:pt x="341" y="273"/>
                    <a:pt x="341" y="279"/>
                  </a:cubicBezTo>
                  <a:cubicBezTo>
                    <a:pt x="341" y="324"/>
                    <a:pt x="341" y="324"/>
                    <a:pt x="341" y="324"/>
                  </a:cubicBezTo>
                  <a:cubicBezTo>
                    <a:pt x="341" y="330"/>
                    <a:pt x="346" y="334"/>
                    <a:pt x="352" y="334"/>
                  </a:cubicBezTo>
                  <a:cubicBezTo>
                    <a:pt x="594" y="334"/>
                    <a:pt x="594" y="334"/>
                    <a:pt x="594" y="334"/>
                  </a:cubicBezTo>
                  <a:cubicBezTo>
                    <a:pt x="600" y="334"/>
                    <a:pt x="605" y="330"/>
                    <a:pt x="605" y="324"/>
                  </a:cubicBezTo>
                  <a:close/>
                  <a:moveTo>
                    <a:pt x="946" y="458"/>
                  </a:moveTo>
                  <a:cubicBezTo>
                    <a:pt x="946" y="413"/>
                    <a:pt x="946" y="413"/>
                    <a:pt x="946" y="413"/>
                  </a:cubicBezTo>
                  <a:cubicBezTo>
                    <a:pt x="946" y="407"/>
                    <a:pt x="941" y="402"/>
                    <a:pt x="935" y="402"/>
                  </a:cubicBezTo>
                  <a:cubicBezTo>
                    <a:pt x="692" y="402"/>
                    <a:pt x="692" y="402"/>
                    <a:pt x="692" y="402"/>
                  </a:cubicBezTo>
                  <a:cubicBezTo>
                    <a:pt x="686" y="402"/>
                    <a:pt x="681" y="407"/>
                    <a:pt x="681" y="413"/>
                  </a:cubicBezTo>
                  <a:cubicBezTo>
                    <a:pt x="681" y="458"/>
                    <a:pt x="681" y="458"/>
                    <a:pt x="681" y="458"/>
                  </a:cubicBezTo>
                  <a:cubicBezTo>
                    <a:pt x="681" y="464"/>
                    <a:pt x="686" y="469"/>
                    <a:pt x="692" y="469"/>
                  </a:cubicBezTo>
                  <a:cubicBezTo>
                    <a:pt x="935" y="469"/>
                    <a:pt x="935" y="469"/>
                    <a:pt x="935" y="469"/>
                  </a:cubicBezTo>
                  <a:cubicBezTo>
                    <a:pt x="941" y="469"/>
                    <a:pt x="946" y="464"/>
                    <a:pt x="946" y="458"/>
                  </a:cubicBezTo>
                  <a:close/>
                  <a:moveTo>
                    <a:pt x="946" y="592"/>
                  </a:moveTo>
                  <a:cubicBezTo>
                    <a:pt x="946" y="547"/>
                    <a:pt x="946" y="547"/>
                    <a:pt x="946" y="547"/>
                  </a:cubicBezTo>
                  <a:cubicBezTo>
                    <a:pt x="946" y="541"/>
                    <a:pt x="941" y="537"/>
                    <a:pt x="935" y="537"/>
                  </a:cubicBezTo>
                  <a:cubicBezTo>
                    <a:pt x="692" y="537"/>
                    <a:pt x="692" y="537"/>
                    <a:pt x="692" y="537"/>
                  </a:cubicBezTo>
                  <a:cubicBezTo>
                    <a:pt x="686" y="537"/>
                    <a:pt x="681" y="541"/>
                    <a:pt x="681" y="547"/>
                  </a:cubicBezTo>
                  <a:cubicBezTo>
                    <a:pt x="681" y="592"/>
                    <a:pt x="681" y="592"/>
                    <a:pt x="681" y="592"/>
                  </a:cubicBezTo>
                  <a:cubicBezTo>
                    <a:pt x="681" y="598"/>
                    <a:pt x="686" y="603"/>
                    <a:pt x="692" y="603"/>
                  </a:cubicBezTo>
                  <a:cubicBezTo>
                    <a:pt x="935" y="603"/>
                    <a:pt x="935" y="603"/>
                    <a:pt x="935" y="603"/>
                  </a:cubicBezTo>
                  <a:cubicBezTo>
                    <a:pt x="941" y="603"/>
                    <a:pt x="946" y="598"/>
                    <a:pt x="946" y="592"/>
                  </a:cubicBezTo>
                  <a:close/>
                  <a:moveTo>
                    <a:pt x="946" y="324"/>
                  </a:moveTo>
                  <a:cubicBezTo>
                    <a:pt x="946" y="279"/>
                    <a:pt x="946" y="279"/>
                    <a:pt x="946" y="279"/>
                  </a:cubicBezTo>
                  <a:cubicBezTo>
                    <a:pt x="946" y="273"/>
                    <a:pt x="941" y="268"/>
                    <a:pt x="935" y="268"/>
                  </a:cubicBezTo>
                  <a:cubicBezTo>
                    <a:pt x="692" y="268"/>
                    <a:pt x="692" y="268"/>
                    <a:pt x="692" y="268"/>
                  </a:cubicBezTo>
                  <a:cubicBezTo>
                    <a:pt x="686" y="268"/>
                    <a:pt x="681" y="273"/>
                    <a:pt x="681" y="279"/>
                  </a:cubicBezTo>
                  <a:cubicBezTo>
                    <a:pt x="681" y="324"/>
                    <a:pt x="681" y="324"/>
                    <a:pt x="681" y="324"/>
                  </a:cubicBezTo>
                  <a:cubicBezTo>
                    <a:pt x="681" y="330"/>
                    <a:pt x="686" y="334"/>
                    <a:pt x="692" y="334"/>
                  </a:cubicBezTo>
                  <a:cubicBezTo>
                    <a:pt x="935" y="334"/>
                    <a:pt x="935" y="334"/>
                    <a:pt x="935" y="334"/>
                  </a:cubicBezTo>
                  <a:cubicBezTo>
                    <a:pt x="941" y="334"/>
                    <a:pt x="946" y="330"/>
                    <a:pt x="946" y="324"/>
                  </a:cubicBezTo>
                  <a:close/>
                  <a:moveTo>
                    <a:pt x="946" y="189"/>
                  </a:moveTo>
                  <a:cubicBezTo>
                    <a:pt x="946" y="145"/>
                    <a:pt x="946" y="145"/>
                    <a:pt x="946" y="145"/>
                  </a:cubicBezTo>
                  <a:cubicBezTo>
                    <a:pt x="946" y="139"/>
                    <a:pt x="941" y="134"/>
                    <a:pt x="935" y="134"/>
                  </a:cubicBezTo>
                  <a:cubicBezTo>
                    <a:pt x="692" y="134"/>
                    <a:pt x="692" y="134"/>
                    <a:pt x="692" y="134"/>
                  </a:cubicBezTo>
                  <a:cubicBezTo>
                    <a:pt x="686" y="134"/>
                    <a:pt x="681" y="139"/>
                    <a:pt x="681" y="145"/>
                  </a:cubicBezTo>
                  <a:cubicBezTo>
                    <a:pt x="681" y="189"/>
                    <a:pt x="681" y="189"/>
                    <a:pt x="681" y="189"/>
                  </a:cubicBezTo>
                  <a:cubicBezTo>
                    <a:pt x="681" y="195"/>
                    <a:pt x="686" y="200"/>
                    <a:pt x="692" y="200"/>
                  </a:cubicBezTo>
                  <a:cubicBezTo>
                    <a:pt x="935" y="200"/>
                    <a:pt x="935" y="200"/>
                    <a:pt x="935" y="200"/>
                  </a:cubicBezTo>
                  <a:cubicBezTo>
                    <a:pt x="941" y="200"/>
                    <a:pt x="946" y="195"/>
                    <a:pt x="946" y="189"/>
                  </a:cubicBezTo>
                  <a:close/>
                  <a:moveTo>
                    <a:pt x="946" y="55"/>
                  </a:moveTo>
                  <a:cubicBezTo>
                    <a:pt x="946" y="11"/>
                    <a:pt x="946" y="11"/>
                    <a:pt x="946" y="11"/>
                  </a:cubicBezTo>
                  <a:cubicBezTo>
                    <a:pt x="946" y="5"/>
                    <a:pt x="941" y="0"/>
                    <a:pt x="935" y="0"/>
                  </a:cubicBezTo>
                  <a:cubicBezTo>
                    <a:pt x="692" y="0"/>
                    <a:pt x="692" y="0"/>
                    <a:pt x="692" y="0"/>
                  </a:cubicBezTo>
                  <a:cubicBezTo>
                    <a:pt x="686" y="0"/>
                    <a:pt x="681" y="5"/>
                    <a:pt x="681" y="11"/>
                  </a:cubicBezTo>
                  <a:cubicBezTo>
                    <a:pt x="681" y="55"/>
                    <a:pt x="681" y="55"/>
                    <a:pt x="681" y="55"/>
                  </a:cubicBezTo>
                  <a:cubicBezTo>
                    <a:pt x="681" y="61"/>
                    <a:pt x="686" y="66"/>
                    <a:pt x="692" y="66"/>
                  </a:cubicBezTo>
                  <a:cubicBezTo>
                    <a:pt x="935" y="66"/>
                    <a:pt x="935" y="66"/>
                    <a:pt x="935" y="66"/>
                  </a:cubicBezTo>
                  <a:cubicBezTo>
                    <a:pt x="941" y="66"/>
                    <a:pt x="946" y="61"/>
                    <a:pt x="946" y="55"/>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1" name="Google Shape;281;p5"/>
            <p:cNvSpPr/>
            <p:nvPr/>
          </p:nvSpPr>
          <p:spPr>
            <a:xfrm>
              <a:off x="4487876" y="3879904"/>
              <a:ext cx="162928" cy="356220"/>
            </a:xfrm>
            <a:custGeom>
              <a:rect b="b" l="l" r="r" t="t"/>
              <a:pathLst>
                <a:path extrusionOk="0" h="524" w="239">
                  <a:moveTo>
                    <a:pt x="98" y="524"/>
                  </a:moveTo>
                  <a:cubicBezTo>
                    <a:pt x="98" y="459"/>
                    <a:pt x="98" y="459"/>
                    <a:pt x="98" y="459"/>
                  </a:cubicBezTo>
                  <a:cubicBezTo>
                    <a:pt x="61" y="459"/>
                    <a:pt x="22" y="447"/>
                    <a:pt x="0" y="431"/>
                  </a:cubicBezTo>
                  <a:cubicBezTo>
                    <a:pt x="15" y="389"/>
                    <a:pt x="15" y="389"/>
                    <a:pt x="15" y="389"/>
                  </a:cubicBezTo>
                  <a:cubicBezTo>
                    <a:pt x="38" y="404"/>
                    <a:pt x="72" y="416"/>
                    <a:pt x="107" y="416"/>
                  </a:cubicBezTo>
                  <a:cubicBezTo>
                    <a:pt x="153" y="416"/>
                    <a:pt x="183" y="390"/>
                    <a:pt x="183" y="353"/>
                  </a:cubicBezTo>
                  <a:cubicBezTo>
                    <a:pt x="183" y="318"/>
                    <a:pt x="158" y="297"/>
                    <a:pt x="111" y="278"/>
                  </a:cubicBezTo>
                  <a:cubicBezTo>
                    <a:pt x="46" y="252"/>
                    <a:pt x="6" y="223"/>
                    <a:pt x="6" y="167"/>
                  </a:cubicBezTo>
                  <a:cubicBezTo>
                    <a:pt x="6" y="114"/>
                    <a:pt x="44" y="74"/>
                    <a:pt x="102" y="65"/>
                  </a:cubicBezTo>
                  <a:cubicBezTo>
                    <a:pt x="102" y="0"/>
                    <a:pt x="102" y="0"/>
                    <a:pt x="102" y="0"/>
                  </a:cubicBezTo>
                  <a:cubicBezTo>
                    <a:pt x="142" y="0"/>
                    <a:pt x="142" y="0"/>
                    <a:pt x="142" y="0"/>
                  </a:cubicBezTo>
                  <a:cubicBezTo>
                    <a:pt x="142" y="62"/>
                    <a:pt x="142" y="62"/>
                    <a:pt x="142" y="62"/>
                  </a:cubicBezTo>
                  <a:cubicBezTo>
                    <a:pt x="180" y="63"/>
                    <a:pt x="206" y="74"/>
                    <a:pt x="225" y="84"/>
                  </a:cubicBezTo>
                  <a:cubicBezTo>
                    <a:pt x="209" y="127"/>
                    <a:pt x="209" y="127"/>
                    <a:pt x="209" y="127"/>
                  </a:cubicBezTo>
                  <a:cubicBezTo>
                    <a:pt x="195" y="119"/>
                    <a:pt x="169" y="105"/>
                    <a:pt x="128" y="105"/>
                  </a:cubicBezTo>
                  <a:cubicBezTo>
                    <a:pt x="79" y="105"/>
                    <a:pt x="61" y="134"/>
                    <a:pt x="61" y="160"/>
                  </a:cubicBezTo>
                  <a:cubicBezTo>
                    <a:pt x="61" y="193"/>
                    <a:pt x="84" y="209"/>
                    <a:pt x="140" y="232"/>
                  </a:cubicBezTo>
                  <a:cubicBezTo>
                    <a:pt x="205" y="259"/>
                    <a:pt x="239" y="292"/>
                    <a:pt x="239" y="349"/>
                  </a:cubicBezTo>
                  <a:cubicBezTo>
                    <a:pt x="239" y="399"/>
                    <a:pt x="204" y="447"/>
                    <a:pt x="138" y="457"/>
                  </a:cubicBezTo>
                  <a:cubicBezTo>
                    <a:pt x="138" y="524"/>
                    <a:pt x="138" y="524"/>
                    <a:pt x="138" y="524"/>
                  </a:cubicBezTo>
                  <a:lnTo>
                    <a:pt x="98" y="524"/>
                  </a:ln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82" name="Google Shape;282;p5"/>
          <p:cNvSpPr/>
          <p:nvPr/>
        </p:nvSpPr>
        <p:spPr>
          <a:xfrm>
            <a:off x="7330024" y="3555691"/>
            <a:ext cx="1665000" cy="675300"/>
          </a:xfrm>
          <a:prstGeom prst="rect">
            <a:avLst/>
          </a:prstGeom>
          <a:noFill/>
          <a:ln>
            <a:noFill/>
          </a:ln>
        </p:spPr>
        <p:txBody>
          <a:bodyPr anchorCtr="0" anchor="ctr" bIns="45700" lIns="137150" spcFirstLastPara="1" rIns="91425" wrap="square" tIns="45700">
            <a:noAutofit/>
          </a:bodyPr>
          <a:lstStyle/>
          <a:p>
            <a:pPr indent="0" lvl="0" marL="0" marR="0" rtl="0" algn="l">
              <a:lnSpc>
                <a:spcPct val="100000"/>
              </a:lnSpc>
              <a:spcBef>
                <a:spcPts val="225"/>
              </a:spcBef>
              <a:spcAft>
                <a:spcPts val="0"/>
              </a:spcAft>
              <a:buNone/>
            </a:pPr>
            <a:r>
              <a:rPr lang="en-US" sz="1650">
                <a:solidFill>
                  <a:srgbClr val="04787E"/>
                </a:solidFill>
              </a:rPr>
              <a:t>Minimize Cost</a:t>
            </a:r>
            <a:endParaRPr/>
          </a:p>
        </p:txBody>
      </p:sp>
      <p:sp>
        <p:nvSpPr>
          <p:cNvPr id="283" name="Google Shape;283;p5"/>
          <p:cNvSpPr/>
          <p:nvPr/>
        </p:nvSpPr>
        <p:spPr>
          <a:xfrm>
            <a:off x="6388775" y="3425771"/>
            <a:ext cx="991790" cy="991791"/>
          </a:xfrm>
          <a:custGeom>
            <a:rect b="b" l="l" r="r" t="t"/>
            <a:pathLst>
              <a:path extrusionOk="0" h="118" w="118">
                <a:moveTo>
                  <a:pt x="45" y="8"/>
                </a:moveTo>
                <a:cubicBezTo>
                  <a:pt x="16" y="15"/>
                  <a:pt x="0" y="45"/>
                  <a:pt x="7" y="73"/>
                </a:cubicBezTo>
                <a:cubicBezTo>
                  <a:pt x="15" y="102"/>
                  <a:pt x="44" y="118"/>
                  <a:pt x="73" y="111"/>
                </a:cubicBezTo>
                <a:cubicBezTo>
                  <a:pt x="101" y="103"/>
                  <a:pt x="118" y="74"/>
                  <a:pt x="110" y="45"/>
                </a:cubicBezTo>
                <a:cubicBezTo>
                  <a:pt x="103" y="17"/>
                  <a:pt x="73" y="0"/>
                  <a:pt x="45" y="8"/>
                </a:cubicBezTo>
                <a:close/>
              </a:path>
            </a:pathLst>
          </a:custGeom>
          <a:solidFill>
            <a:srgbClr val="00B294"/>
          </a:solidFill>
          <a:ln>
            <a:noFill/>
          </a:ln>
        </p:spPr>
        <p:txBody>
          <a:bodyPr anchorCtr="0" anchor="ctr" bIns="30775" lIns="61575" spcFirstLastPara="1" rIns="61575" wrap="square" tIns="30775">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nvGrpSpPr>
          <p:cNvPr id="284" name="Google Shape;284;p5"/>
          <p:cNvGrpSpPr/>
          <p:nvPr/>
        </p:nvGrpSpPr>
        <p:grpSpPr>
          <a:xfrm>
            <a:off x="6121485" y="2495040"/>
            <a:ext cx="519331" cy="367144"/>
            <a:chOff x="7911423" y="10870532"/>
            <a:chExt cx="692442" cy="489525"/>
          </a:xfrm>
        </p:grpSpPr>
        <p:sp>
          <p:nvSpPr>
            <p:cNvPr id="285" name="Google Shape;285;p5"/>
            <p:cNvSpPr/>
            <p:nvPr/>
          </p:nvSpPr>
          <p:spPr>
            <a:xfrm>
              <a:off x="8335775" y="11125292"/>
              <a:ext cx="34807" cy="34808"/>
            </a:xfrm>
            <a:custGeom>
              <a:rect b="b" l="l" r="r" t="t"/>
              <a:pathLst>
                <a:path extrusionOk="0" h="51" w="51">
                  <a:moveTo>
                    <a:pt x="19" y="51"/>
                  </a:moveTo>
                  <a:cubicBezTo>
                    <a:pt x="15" y="51"/>
                    <a:pt x="11" y="50"/>
                    <a:pt x="8" y="47"/>
                  </a:cubicBezTo>
                  <a:cubicBezTo>
                    <a:pt x="1" y="41"/>
                    <a:pt x="0" y="31"/>
                    <a:pt x="6" y="24"/>
                  </a:cubicBezTo>
                  <a:cubicBezTo>
                    <a:pt x="21" y="8"/>
                    <a:pt x="21" y="8"/>
                    <a:pt x="21" y="8"/>
                  </a:cubicBezTo>
                  <a:cubicBezTo>
                    <a:pt x="26" y="1"/>
                    <a:pt x="37" y="0"/>
                    <a:pt x="44" y="6"/>
                  </a:cubicBezTo>
                  <a:cubicBezTo>
                    <a:pt x="50" y="12"/>
                    <a:pt x="51" y="22"/>
                    <a:pt x="45" y="29"/>
                  </a:cubicBezTo>
                  <a:cubicBezTo>
                    <a:pt x="31" y="45"/>
                    <a:pt x="31" y="45"/>
                    <a:pt x="31" y="45"/>
                  </a:cubicBezTo>
                  <a:cubicBezTo>
                    <a:pt x="28" y="49"/>
                    <a:pt x="23" y="51"/>
                    <a:pt x="19" y="51"/>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6" name="Google Shape;286;p5"/>
            <p:cNvSpPr/>
            <p:nvPr/>
          </p:nvSpPr>
          <p:spPr>
            <a:xfrm>
              <a:off x="8377247" y="11006059"/>
              <a:ext cx="97756" cy="107385"/>
            </a:xfrm>
            <a:custGeom>
              <a:rect b="b" l="l" r="r" t="t"/>
              <a:pathLst>
                <a:path extrusionOk="0" h="158" w="143">
                  <a:moveTo>
                    <a:pt x="18" y="158"/>
                  </a:moveTo>
                  <a:cubicBezTo>
                    <a:pt x="14" y="158"/>
                    <a:pt x="10" y="156"/>
                    <a:pt x="7" y="154"/>
                  </a:cubicBezTo>
                  <a:cubicBezTo>
                    <a:pt x="0" y="148"/>
                    <a:pt x="0" y="137"/>
                    <a:pt x="5" y="131"/>
                  </a:cubicBezTo>
                  <a:cubicBezTo>
                    <a:pt x="36" y="95"/>
                    <a:pt x="36" y="95"/>
                    <a:pt x="36" y="95"/>
                  </a:cubicBezTo>
                  <a:cubicBezTo>
                    <a:pt x="42" y="89"/>
                    <a:pt x="52" y="88"/>
                    <a:pt x="59" y="94"/>
                  </a:cubicBezTo>
                  <a:cubicBezTo>
                    <a:pt x="66" y="100"/>
                    <a:pt x="67" y="110"/>
                    <a:pt x="61" y="117"/>
                  </a:cubicBezTo>
                  <a:cubicBezTo>
                    <a:pt x="30" y="152"/>
                    <a:pt x="30" y="152"/>
                    <a:pt x="30" y="152"/>
                  </a:cubicBezTo>
                  <a:cubicBezTo>
                    <a:pt x="27" y="156"/>
                    <a:pt x="22" y="158"/>
                    <a:pt x="18" y="158"/>
                  </a:cubicBezTo>
                  <a:close/>
                  <a:moveTo>
                    <a:pt x="94" y="69"/>
                  </a:moveTo>
                  <a:cubicBezTo>
                    <a:pt x="91" y="69"/>
                    <a:pt x="87" y="68"/>
                    <a:pt x="84" y="65"/>
                  </a:cubicBezTo>
                  <a:cubicBezTo>
                    <a:pt x="77" y="59"/>
                    <a:pt x="76" y="49"/>
                    <a:pt x="82" y="42"/>
                  </a:cubicBezTo>
                  <a:cubicBezTo>
                    <a:pt x="113" y="7"/>
                    <a:pt x="113" y="7"/>
                    <a:pt x="113" y="7"/>
                  </a:cubicBezTo>
                  <a:cubicBezTo>
                    <a:pt x="119" y="0"/>
                    <a:pt x="129" y="0"/>
                    <a:pt x="136" y="5"/>
                  </a:cubicBezTo>
                  <a:cubicBezTo>
                    <a:pt x="142" y="11"/>
                    <a:pt x="143" y="22"/>
                    <a:pt x="137" y="28"/>
                  </a:cubicBezTo>
                  <a:cubicBezTo>
                    <a:pt x="107" y="64"/>
                    <a:pt x="107" y="64"/>
                    <a:pt x="107" y="64"/>
                  </a:cubicBezTo>
                  <a:cubicBezTo>
                    <a:pt x="103" y="67"/>
                    <a:pt x="99" y="69"/>
                    <a:pt x="94" y="69"/>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7" name="Google Shape;287;p5"/>
            <p:cNvSpPr/>
            <p:nvPr/>
          </p:nvSpPr>
          <p:spPr>
            <a:xfrm>
              <a:off x="8481669" y="10957921"/>
              <a:ext cx="34067" cy="34808"/>
            </a:xfrm>
            <a:custGeom>
              <a:rect b="b" l="l" r="r" t="t"/>
              <a:pathLst>
                <a:path extrusionOk="0" h="51" w="50">
                  <a:moveTo>
                    <a:pt x="18" y="51"/>
                  </a:moveTo>
                  <a:cubicBezTo>
                    <a:pt x="14" y="51"/>
                    <a:pt x="10" y="50"/>
                    <a:pt x="7" y="47"/>
                  </a:cubicBezTo>
                  <a:cubicBezTo>
                    <a:pt x="0" y="41"/>
                    <a:pt x="0" y="31"/>
                    <a:pt x="6" y="24"/>
                  </a:cubicBezTo>
                  <a:cubicBezTo>
                    <a:pt x="20" y="8"/>
                    <a:pt x="20" y="8"/>
                    <a:pt x="20" y="8"/>
                  </a:cubicBezTo>
                  <a:cubicBezTo>
                    <a:pt x="26" y="1"/>
                    <a:pt x="36" y="0"/>
                    <a:pt x="43" y="6"/>
                  </a:cubicBezTo>
                  <a:cubicBezTo>
                    <a:pt x="50" y="12"/>
                    <a:pt x="50" y="22"/>
                    <a:pt x="44" y="29"/>
                  </a:cubicBezTo>
                  <a:cubicBezTo>
                    <a:pt x="30" y="45"/>
                    <a:pt x="30" y="45"/>
                    <a:pt x="30" y="45"/>
                  </a:cubicBezTo>
                  <a:cubicBezTo>
                    <a:pt x="27" y="49"/>
                    <a:pt x="22" y="51"/>
                    <a:pt x="18" y="51"/>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88" name="Google Shape;288;p5"/>
            <p:cNvSpPr/>
            <p:nvPr/>
          </p:nvSpPr>
          <p:spPr>
            <a:xfrm>
              <a:off x="7911423" y="10870532"/>
              <a:ext cx="692442" cy="489525"/>
            </a:xfrm>
            <a:custGeom>
              <a:rect b="b" l="l" r="r" t="t"/>
              <a:pathLst>
                <a:path extrusionOk="0" h="720" w="1019">
                  <a:moveTo>
                    <a:pt x="641" y="481"/>
                  </a:moveTo>
                  <a:cubicBezTo>
                    <a:pt x="641" y="520"/>
                    <a:pt x="609" y="552"/>
                    <a:pt x="570" y="552"/>
                  </a:cubicBezTo>
                  <a:cubicBezTo>
                    <a:pt x="531" y="552"/>
                    <a:pt x="499" y="520"/>
                    <a:pt x="499" y="481"/>
                  </a:cubicBezTo>
                  <a:cubicBezTo>
                    <a:pt x="499" y="470"/>
                    <a:pt x="502" y="459"/>
                    <a:pt x="506" y="450"/>
                  </a:cubicBezTo>
                  <a:cubicBezTo>
                    <a:pt x="399" y="364"/>
                    <a:pt x="399" y="364"/>
                    <a:pt x="399" y="364"/>
                  </a:cubicBezTo>
                  <a:cubicBezTo>
                    <a:pt x="386" y="379"/>
                    <a:pt x="367" y="389"/>
                    <a:pt x="346" y="389"/>
                  </a:cubicBezTo>
                  <a:cubicBezTo>
                    <a:pt x="332" y="389"/>
                    <a:pt x="320" y="385"/>
                    <a:pt x="309" y="379"/>
                  </a:cubicBezTo>
                  <a:cubicBezTo>
                    <a:pt x="127" y="606"/>
                    <a:pt x="127" y="606"/>
                    <a:pt x="127" y="606"/>
                  </a:cubicBezTo>
                  <a:cubicBezTo>
                    <a:pt x="136" y="618"/>
                    <a:pt x="142" y="633"/>
                    <a:pt x="142" y="649"/>
                  </a:cubicBezTo>
                  <a:cubicBezTo>
                    <a:pt x="142" y="688"/>
                    <a:pt x="110" y="720"/>
                    <a:pt x="71" y="720"/>
                  </a:cubicBezTo>
                  <a:cubicBezTo>
                    <a:pt x="31" y="720"/>
                    <a:pt x="0" y="688"/>
                    <a:pt x="0" y="649"/>
                  </a:cubicBezTo>
                  <a:cubicBezTo>
                    <a:pt x="0" y="610"/>
                    <a:pt x="31" y="578"/>
                    <a:pt x="71" y="578"/>
                  </a:cubicBezTo>
                  <a:cubicBezTo>
                    <a:pt x="82" y="578"/>
                    <a:pt x="92" y="581"/>
                    <a:pt x="102" y="585"/>
                  </a:cubicBezTo>
                  <a:cubicBezTo>
                    <a:pt x="286" y="356"/>
                    <a:pt x="286" y="356"/>
                    <a:pt x="286" y="356"/>
                  </a:cubicBezTo>
                  <a:cubicBezTo>
                    <a:pt x="279" y="345"/>
                    <a:pt x="275" y="332"/>
                    <a:pt x="275" y="318"/>
                  </a:cubicBezTo>
                  <a:cubicBezTo>
                    <a:pt x="275" y="279"/>
                    <a:pt x="306" y="247"/>
                    <a:pt x="346" y="247"/>
                  </a:cubicBezTo>
                  <a:cubicBezTo>
                    <a:pt x="385" y="247"/>
                    <a:pt x="417" y="279"/>
                    <a:pt x="417" y="318"/>
                  </a:cubicBezTo>
                  <a:cubicBezTo>
                    <a:pt x="417" y="324"/>
                    <a:pt x="416" y="329"/>
                    <a:pt x="415" y="335"/>
                  </a:cubicBezTo>
                  <a:cubicBezTo>
                    <a:pt x="527" y="425"/>
                    <a:pt x="527" y="425"/>
                    <a:pt x="527" y="425"/>
                  </a:cubicBezTo>
                  <a:cubicBezTo>
                    <a:pt x="539" y="415"/>
                    <a:pt x="554" y="410"/>
                    <a:pt x="570" y="410"/>
                  </a:cubicBezTo>
                  <a:cubicBezTo>
                    <a:pt x="609" y="410"/>
                    <a:pt x="641" y="442"/>
                    <a:pt x="641" y="481"/>
                  </a:cubicBezTo>
                  <a:close/>
                  <a:moveTo>
                    <a:pt x="1019" y="71"/>
                  </a:moveTo>
                  <a:cubicBezTo>
                    <a:pt x="1019" y="110"/>
                    <a:pt x="987" y="142"/>
                    <a:pt x="948" y="142"/>
                  </a:cubicBezTo>
                  <a:cubicBezTo>
                    <a:pt x="908" y="142"/>
                    <a:pt x="877" y="110"/>
                    <a:pt x="877" y="71"/>
                  </a:cubicBezTo>
                  <a:cubicBezTo>
                    <a:pt x="877" y="32"/>
                    <a:pt x="908" y="0"/>
                    <a:pt x="948" y="0"/>
                  </a:cubicBezTo>
                  <a:cubicBezTo>
                    <a:pt x="987" y="0"/>
                    <a:pt x="1019" y="32"/>
                    <a:pt x="1019" y="71"/>
                  </a:cubicBezTo>
                  <a:close/>
                  <a:moveTo>
                    <a:pt x="997" y="71"/>
                  </a:moveTo>
                  <a:cubicBezTo>
                    <a:pt x="997" y="44"/>
                    <a:pt x="975" y="22"/>
                    <a:pt x="948" y="22"/>
                  </a:cubicBezTo>
                  <a:cubicBezTo>
                    <a:pt x="920" y="22"/>
                    <a:pt x="898" y="44"/>
                    <a:pt x="898" y="71"/>
                  </a:cubicBezTo>
                  <a:cubicBezTo>
                    <a:pt x="898" y="98"/>
                    <a:pt x="920" y="120"/>
                    <a:pt x="948" y="120"/>
                  </a:cubicBezTo>
                  <a:cubicBezTo>
                    <a:pt x="975" y="120"/>
                    <a:pt x="997" y="98"/>
                    <a:pt x="997" y="71"/>
                  </a:cubicBezTo>
                  <a:close/>
                </a:path>
              </a:pathLst>
            </a:custGeom>
            <a:solidFill>
              <a:schemeClr val="lt1"/>
            </a:solidFill>
            <a:ln>
              <a:noFill/>
            </a:ln>
            <a:effectLst>
              <a:outerShdw rotWithShape="0" algn="t" dir="5400000" dist="127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pic>
        <p:nvPicPr>
          <p:cNvPr id="289" name="Google Shape;289;p5"/>
          <p:cNvPicPr preferRelativeResize="0"/>
          <p:nvPr/>
        </p:nvPicPr>
        <p:blipFill rotWithShape="1">
          <a:blip r:embed="rId3">
            <a:alphaModFix/>
          </a:blip>
          <a:srcRect b="0" l="0" r="0" t="0"/>
          <a:stretch/>
        </p:blipFill>
        <p:spPr>
          <a:xfrm>
            <a:off x="3755518" y="3492846"/>
            <a:ext cx="1632965" cy="1434678"/>
          </a:xfrm>
          <a:prstGeom prst="rect">
            <a:avLst/>
          </a:prstGeom>
          <a:noFill/>
          <a:ln>
            <a:noFill/>
          </a:ln>
        </p:spPr>
      </p:pic>
      <p:sp>
        <p:nvSpPr>
          <p:cNvPr id="290" name="Google Shape;290;p5"/>
          <p:cNvSpPr/>
          <p:nvPr/>
        </p:nvSpPr>
        <p:spPr>
          <a:xfrm>
            <a:off x="0" y="4919615"/>
            <a:ext cx="9144000" cy="223886"/>
          </a:xfrm>
          <a:prstGeom prst="rect">
            <a:avLst/>
          </a:prstGeom>
          <a:solidFill>
            <a:srgbClr val="282828"/>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91" name="Google Shape;291;p5"/>
          <p:cNvSpPr/>
          <p:nvPr/>
        </p:nvSpPr>
        <p:spPr>
          <a:xfrm>
            <a:off x="2816334" y="3781353"/>
            <a:ext cx="771302" cy="328663"/>
          </a:xfrm>
          <a:prstGeom prst="leftArrow">
            <a:avLst>
              <a:gd fmla="val 47360" name="adj1"/>
              <a:gd fmla="val 84933" name="adj2"/>
            </a:avLst>
          </a:prstGeom>
          <a:gradFill>
            <a:gsLst>
              <a:gs pos="0">
                <a:srgbClr val="00C3FB"/>
              </a:gs>
              <a:gs pos="100000">
                <a:srgbClr val="00C3FB">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2" name="Google Shape;292;p5"/>
          <p:cNvSpPr/>
          <p:nvPr/>
        </p:nvSpPr>
        <p:spPr>
          <a:xfrm rot="2324600">
            <a:off x="3134627" y="3088424"/>
            <a:ext cx="649050" cy="328663"/>
          </a:xfrm>
          <a:prstGeom prst="leftArrow">
            <a:avLst>
              <a:gd fmla="val 47360" name="adj1"/>
              <a:gd fmla="val 84933" name="adj2"/>
            </a:avLst>
          </a:prstGeom>
          <a:gradFill>
            <a:gsLst>
              <a:gs pos="0">
                <a:srgbClr val="007DDF"/>
              </a:gs>
              <a:gs pos="100000">
                <a:srgbClr val="007DDF">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3" name="Google Shape;293;p5"/>
          <p:cNvSpPr/>
          <p:nvPr/>
        </p:nvSpPr>
        <p:spPr>
          <a:xfrm rot="4500000">
            <a:off x="3754636" y="2709323"/>
            <a:ext cx="771302" cy="328663"/>
          </a:xfrm>
          <a:prstGeom prst="leftArrow">
            <a:avLst>
              <a:gd fmla="val 47360" name="adj1"/>
              <a:gd fmla="val 84933" name="adj2"/>
            </a:avLst>
          </a:prstGeom>
          <a:gradFill>
            <a:gsLst>
              <a:gs pos="0">
                <a:srgbClr val="002153"/>
              </a:gs>
              <a:gs pos="89000">
                <a:srgbClr val="002153">
                  <a:alpha val="0"/>
                </a:srgbClr>
              </a:gs>
              <a:gs pos="100000">
                <a:srgbClr val="002153">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4" name="Google Shape;294;p5"/>
          <p:cNvSpPr/>
          <p:nvPr/>
        </p:nvSpPr>
        <p:spPr>
          <a:xfrm flipH="1" rot="-4500000">
            <a:off x="4614181" y="2709324"/>
            <a:ext cx="771302" cy="328663"/>
          </a:xfrm>
          <a:prstGeom prst="leftArrow">
            <a:avLst>
              <a:gd fmla="val 47360" name="adj1"/>
              <a:gd fmla="val 84933" name="adj2"/>
            </a:avLst>
          </a:prstGeom>
          <a:gradFill>
            <a:gsLst>
              <a:gs pos="0">
                <a:srgbClr val="004E53"/>
              </a:gs>
              <a:gs pos="89000">
                <a:srgbClr val="004E53">
                  <a:alpha val="0"/>
                </a:srgbClr>
              </a:gs>
              <a:gs pos="100000">
                <a:srgbClr val="004E53">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5" name="Google Shape;295;p5"/>
          <p:cNvSpPr/>
          <p:nvPr/>
        </p:nvSpPr>
        <p:spPr>
          <a:xfrm flipH="1" rot="-2324600">
            <a:off x="5365685" y="3088424"/>
            <a:ext cx="649050" cy="328663"/>
          </a:xfrm>
          <a:prstGeom prst="leftArrow">
            <a:avLst>
              <a:gd fmla="val 47360" name="adj1"/>
              <a:gd fmla="val 84933" name="adj2"/>
            </a:avLst>
          </a:prstGeom>
          <a:gradFill>
            <a:gsLst>
              <a:gs pos="0">
                <a:srgbClr val="008776"/>
              </a:gs>
              <a:gs pos="100000">
                <a:srgbClr val="008776">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6" name="Google Shape;296;p5"/>
          <p:cNvSpPr/>
          <p:nvPr/>
        </p:nvSpPr>
        <p:spPr>
          <a:xfrm flipH="1">
            <a:off x="5527171" y="3755948"/>
            <a:ext cx="771302" cy="328663"/>
          </a:xfrm>
          <a:prstGeom prst="leftArrow">
            <a:avLst>
              <a:gd fmla="val 47360" name="adj1"/>
              <a:gd fmla="val 84933" name="adj2"/>
            </a:avLst>
          </a:prstGeom>
          <a:gradFill>
            <a:gsLst>
              <a:gs pos="0">
                <a:srgbClr val="00B99A"/>
              </a:gs>
              <a:gs pos="100000">
                <a:srgbClr val="00B99A">
                  <a:alpha val="0"/>
                </a:srgbClr>
              </a:gs>
            </a:gsLst>
            <a:lin ang="0" scaled="0"/>
          </a:gra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7" name="Google Shape;297;p5"/>
          <p:cNvSpPr/>
          <p:nvPr/>
        </p:nvSpPr>
        <p:spPr>
          <a:xfrm>
            <a:off x="2501096" y="2468836"/>
            <a:ext cx="530352" cy="419572"/>
          </a:xfrm>
          <a:custGeom>
            <a:rect b="b" l="l" r="r" t="t"/>
            <a:pathLst>
              <a:path extrusionOk="0" h="1158" w="1464">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cap="flat" cmpd="sng" w="15225">
            <a:solidFill>
              <a:srgbClr val="0078D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33333"/>
              </a:solidFill>
              <a:latin typeface="Arial"/>
              <a:ea typeface="Arial"/>
              <a:cs typeface="Arial"/>
              <a:sym typeface="Arial"/>
            </a:endParaRPr>
          </a:p>
        </p:txBody>
      </p:sp>
      <p:pic>
        <p:nvPicPr>
          <p:cNvPr id="298" name="Google Shape;298;p5"/>
          <p:cNvPicPr preferRelativeResize="0"/>
          <p:nvPr/>
        </p:nvPicPr>
        <p:blipFill rotWithShape="1">
          <a:blip r:embed="rId4">
            <a:alphaModFix/>
          </a:blip>
          <a:srcRect b="21715" l="66279" r="9364" t="23363"/>
          <a:stretch/>
        </p:blipFill>
        <p:spPr>
          <a:xfrm>
            <a:off x="1824713" y="3613888"/>
            <a:ext cx="790124" cy="712526"/>
          </a:xfrm>
          <a:prstGeom prst="rect">
            <a:avLst/>
          </a:prstGeom>
          <a:noFill/>
          <a:ln>
            <a:noFill/>
          </a:ln>
        </p:spPr>
      </p:pic>
      <p:pic>
        <p:nvPicPr>
          <p:cNvPr id="299" name="Google Shape;299;p5"/>
          <p:cNvPicPr preferRelativeResize="0"/>
          <p:nvPr/>
        </p:nvPicPr>
        <p:blipFill>
          <a:blip r:embed="rId5">
            <a:alphaModFix/>
          </a:blip>
          <a:stretch>
            <a:fillRect/>
          </a:stretch>
        </p:blipFill>
        <p:spPr>
          <a:xfrm>
            <a:off x="6561513" y="3603088"/>
            <a:ext cx="646324" cy="646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
          <p:cNvSpPr txBox="1"/>
          <p:nvPr>
            <p:ph type="title"/>
          </p:nvPr>
        </p:nvSpPr>
        <p:spPr>
          <a:xfrm>
            <a:off x="62865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US"/>
              <a:t>Methodology</a:t>
            </a:r>
            <a:endParaRPr b="1"/>
          </a:p>
        </p:txBody>
      </p:sp>
      <p:sp>
        <p:nvSpPr>
          <p:cNvPr id="305" name="Google Shape;305;p6"/>
          <p:cNvSpPr txBox="1"/>
          <p:nvPr>
            <p:ph idx="12" type="sldNum"/>
          </p:nvPr>
        </p:nvSpPr>
        <p:spPr>
          <a:xfrm>
            <a:off x="6648450" y="476601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06" name="Google Shape;306;p6"/>
          <p:cNvSpPr txBox="1"/>
          <p:nvPr/>
        </p:nvSpPr>
        <p:spPr>
          <a:xfrm>
            <a:off x="4654809" y="1928648"/>
            <a:ext cx="1368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200" u="none" cap="none" strike="noStrike">
                <a:solidFill>
                  <a:srgbClr val="BF9000"/>
                </a:solidFill>
                <a:latin typeface="Calibri"/>
                <a:ea typeface="Calibri"/>
                <a:cs typeface="Calibri"/>
                <a:sym typeface="Calibri"/>
              </a:rPr>
              <a:t>DATA ANALYSIS</a:t>
            </a:r>
            <a:endParaRPr i="0" sz="1200" u="none" cap="none" strike="noStrike">
              <a:solidFill>
                <a:srgbClr val="BF9000"/>
              </a:solidFill>
              <a:latin typeface="Calibri"/>
              <a:ea typeface="Calibri"/>
              <a:cs typeface="Calibri"/>
              <a:sym typeface="Calibri"/>
            </a:endParaRPr>
          </a:p>
        </p:txBody>
      </p:sp>
      <p:pic>
        <p:nvPicPr>
          <p:cNvPr id="307" name="Google Shape;307;p6"/>
          <p:cNvPicPr preferRelativeResize="0"/>
          <p:nvPr/>
        </p:nvPicPr>
        <p:blipFill rotWithShape="1">
          <a:blip r:embed="rId3">
            <a:alphaModFix/>
          </a:blip>
          <a:srcRect b="0" l="0" r="0" t="0"/>
          <a:stretch/>
        </p:blipFill>
        <p:spPr>
          <a:xfrm>
            <a:off x="4654808" y="2379749"/>
            <a:ext cx="1028789" cy="853514"/>
          </a:xfrm>
          <a:prstGeom prst="rect">
            <a:avLst/>
          </a:prstGeom>
          <a:noFill/>
          <a:ln>
            <a:noFill/>
          </a:ln>
        </p:spPr>
      </p:pic>
      <p:sp>
        <p:nvSpPr>
          <p:cNvPr id="308" name="Google Shape;308;p6"/>
          <p:cNvSpPr txBox="1"/>
          <p:nvPr/>
        </p:nvSpPr>
        <p:spPr>
          <a:xfrm>
            <a:off x="4321630" y="3277414"/>
            <a:ext cx="20496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Data Visualization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Identification of general trends, patterns</a:t>
            </a:r>
            <a:endParaRPr b="0" i="0" sz="1200" u="none" cap="none" strike="noStrike">
              <a:solidFill>
                <a:srgbClr val="000000"/>
              </a:solidFill>
              <a:latin typeface="Calibri"/>
              <a:ea typeface="Calibri"/>
              <a:cs typeface="Calibri"/>
              <a:sym typeface="Calibri"/>
            </a:endParaRPr>
          </a:p>
        </p:txBody>
      </p:sp>
      <p:sp>
        <p:nvSpPr>
          <p:cNvPr id="309" name="Google Shape;309;p6"/>
          <p:cNvSpPr txBox="1"/>
          <p:nvPr/>
        </p:nvSpPr>
        <p:spPr>
          <a:xfrm>
            <a:off x="4044820" y="1997565"/>
            <a:ext cx="348343"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b="0" i="0" sz="1400" u="none" cap="none" strike="noStrike">
              <a:solidFill>
                <a:srgbClr val="BFBFBF"/>
              </a:solidFill>
              <a:latin typeface="Arial"/>
              <a:ea typeface="Arial"/>
              <a:cs typeface="Arial"/>
              <a:sym typeface="Arial"/>
            </a:endParaRPr>
          </a:p>
        </p:txBody>
      </p:sp>
      <p:sp>
        <p:nvSpPr>
          <p:cNvPr id="310" name="Google Shape;310;p6"/>
          <p:cNvSpPr txBox="1"/>
          <p:nvPr/>
        </p:nvSpPr>
        <p:spPr>
          <a:xfrm>
            <a:off x="387220" y="1997565"/>
            <a:ext cx="151661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DATA COLLECTION</a:t>
            </a:r>
            <a:endParaRPr b="0" i="0" sz="1200" u="none" cap="none" strike="noStrike">
              <a:solidFill>
                <a:srgbClr val="000000"/>
              </a:solidFill>
              <a:latin typeface="Calibri"/>
              <a:ea typeface="Calibri"/>
              <a:cs typeface="Calibri"/>
              <a:sym typeface="Calibri"/>
            </a:endParaRPr>
          </a:p>
        </p:txBody>
      </p:sp>
      <p:pic>
        <p:nvPicPr>
          <p:cNvPr id="311" name="Google Shape;311;p6"/>
          <p:cNvPicPr preferRelativeResize="0"/>
          <p:nvPr/>
        </p:nvPicPr>
        <p:blipFill rotWithShape="1">
          <a:blip r:embed="rId4">
            <a:alphaModFix/>
          </a:blip>
          <a:srcRect b="0" l="0" r="0" t="0"/>
          <a:stretch/>
        </p:blipFill>
        <p:spPr>
          <a:xfrm>
            <a:off x="550149" y="2379749"/>
            <a:ext cx="778839" cy="778839"/>
          </a:xfrm>
          <a:prstGeom prst="rect">
            <a:avLst/>
          </a:prstGeom>
          <a:noFill/>
          <a:ln>
            <a:noFill/>
          </a:ln>
        </p:spPr>
      </p:pic>
      <p:sp>
        <p:nvSpPr>
          <p:cNvPr id="312" name="Google Shape;312;p6"/>
          <p:cNvSpPr txBox="1"/>
          <p:nvPr/>
        </p:nvSpPr>
        <p:spPr>
          <a:xfrm>
            <a:off x="272145" y="3256334"/>
            <a:ext cx="1922105"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3 sources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Demand, weather, population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Web scraping</a:t>
            </a:r>
            <a:endParaRPr b="0" i="0" sz="1200" u="none" cap="none" strike="noStrike">
              <a:solidFill>
                <a:srgbClr val="000000"/>
              </a:solidFill>
              <a:latin typeface="Calibri"/>
              <a:ea typeface="Calibri"/>
              <a:cs typeface="Calibri"/>
              <a:sym typeface="Calibri"/>
            </a:endParaRPr>
          </a:p>
        </p:txBody>
      </p:sp>
      <p:sp>
        <p:nvSpPr>
          <p:cNvPr id="313" name="Google Shape;313;p6"/>
          <p:cNvSpPr txBox="1"/>
          <p:nvPr/>
        </p:nvSpPr>
        <p:spPr>
          <a:xfrm>
            <a:off x="1852213" y="2012431"/>
            <a:ext cx="348343"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b="0" i="0" sz="1400" u="none" cap="none" strike="noStrike">
              <a:solidFill>
                <a:srgbClr val="BFBFBF"/>
              </a:solidFill>
              <a:latin typeface="Arial"/>
              <a:ea typeface="Arial"/>
              <a:cs typeface="Arial"/>
              <a:sym typeface="Arial"/>
            </a:endParaRPr>
          </a:p>
        </p:txBody>
      </p:sp>
      <p:pic>
        <p:nvPicPr>
          <p:cNvPr id="314" name="Google Shape;314;p6"/>
          <p:cNvPicPr preferRelativeResize="0"/>
          <p:nvPr/>
        </p:nvPicPr>
        <p:blipFill rotWithShape="1">
          <a:blip r:embed="rId5">
            <a:alphaModFix/>
          </a:blip>
          <a:srcRect b="0" l="0" r="0" t="0"/>
          <a:stretch/>
        </p:blipFill>
        <p:spPr>
          <a:xfrm>
            <a:off x="1705257" y="2684575"/>
            <a:ext cx="495343" cy="243861"/>
          </a:xfrm>
          <a:prstGeom prst="rect">
            <a:avLst/>
          </a:prstGeom>
          <a:noFill/>
          <a:ln>
            <a:noFill/>
          </a:ln>
        </p:spPr>
      </p:pic>
      <p:pic>
        <p:nvPicPr>
          <p:cNvPr id="315" name="Google Shape;315;p6"/>
          <p:cNvPicPr preferRelativeResize="0"/>
          <p:nvPr/>
        </p:nvPicPr>
        <p:blipFill rotWithShape="1">
          <a:blip r:embed="rId5">
            <a:alphaModFix/>
          </a:blip>
          <a:srcRect b="0" l="0" r="0" t="0"/>
          <a:stretch/>
        </p:blipFill>
        <p:spPr>
          <a:xfrm>
            <a:off x="3908467" y="2692968"/>
            <a:ext cx="495343" cy="243861"/>
          </a:xfrm>
          <a:prstGeom prst="rect">
            <a:avLst/>
          </a:prstGeom>
          <a:noFill/>
          <a:ln>
            <a:noFill/>
          </a:ln>
        </p:spPr>
      </p:pic>
      <p:sp>
        <p:nvSpPr>
          <p:cNvPr id="316" name="Google Shape;316;p6"/>
          <p:cNvSpPr txBox="1"/>
          <p:nvPr/>
        </p:nvSpPr>
        <p:spPr>
          <a:xfrm>
            <a:off x="2282891" y="1997565"/>
            <a:ext cx="1627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2"/>
                </a:solidFill>
                <a:latin typeface="Calibri"/>
                <a:ea typeface="Calibri"/>
                <a:cs typeface="Calibri"/>
                <a:sym typeface="Calibri"/>
              </a:rPr>
              <a:t>DATA PREPROCESSING</a:t>
            </a:r>
            <a:endParaRPr b="0" i="0" sz="1200" u="none" cap="none" strike="noStrike">
              <a:solidFill>
                <a:schemeClr val="accent2"/>
              </a:solidFill>
              <a:latin typeface="Calibri"/>
              <a:ea typeface="Calibri"/>
              <a:cs typeface="Calibri"/>
              <a:sym typeface="Calibri"/>
            </a:endParaRPr>
          </a:p>
        </p:txBody>
      </p:sp>
      <p:pic>
        <p:nvPicPr>
          <p:cNvPr id="317" name="Google Shape;317;p6"/>
          <p:cNvPicPr preferRelativeResize="0"/>
          <p:nvPr/>
        </p:nvPicPr>
        <p:blipFill rotWithShape="1">
          <a:blip r:embed="rId6">
            <a:alphaModFix/>
          </a:blip>
          <a:srcRect b="0" l="0" r="0" t="0"/>
          <a:stretch/>
        </p:blipFill>
        <p:spPr>
          <a:xfrm>
            <a:off x="2509871" y="2430115"/>
            <a:ext cx="967824" cy="853514"/>
          </a:xfrm>
          <a:prstGeom prst="rect">
            <a:avLst/>
          </a:prstGeom>
          <a:noFill/>
          <a:ln>
            <a:noFill/>
          </a:ln>
        </p:spPr>
      </p:pic>
      <p:sp>
        <p:nvSpPr>
          <p:cNvPr id="318" name="Google Shape;318;p6"/>
          <p:cNvSpPr txBox="1"/>
          <p:nvPr/>
        </p:nvSpPr>
        <p:spPr>
          <a:xfrm>
            <a:off x="2105522" y="3256334"/>
            <a:ext cx="19221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Imputation by </a:t>
            </a:r>
            <a:r>
              <a:rPr lang="en-US" sz="1200">
                <a:latin typeface="Calibri"/>
                <a:ea typeface="Calibri"/>
                <a:cs typeface="Calibri"/>
                <a:sym typeface="Calibri"/>
              </a:rPr>
              <a:t>forward/backward fill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Alignment of time stamps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Consolidate weather data from different stations</a:t>
            </a:r>
            <a:endParaRPr b="0" i="0" sz="1200" u="none" cap="none" strike="noStrike">
              <a:solidFill>
                <a:srgbClr val="000000"/>
              </a:solidFill>
              <a:latin typeface="Calibri"/>
              <a:ea typeface="Calibri"/>
              <a:cs typeface="Calibri"/>
              <a:sym typeface="Calibri"/>
            </a:endParaRPr>
          </a:p>
        </p:txBody>
      </p:sp>
      <p:sp>
        <p:nvSpPr>
          <p:cNvPr id="319" name="Google Shape;319;p6"/>
          <p:cNvSpPr txBox="1"/>
          <p:nvPr/>
        </p:nvSpPr>
        <p:spPr>
          <a:xfrm>
            <a:off x="6490703" y="1948266"/>
            <a:ext cx="26447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Calibri"/>
                <a:ea typeface="Calibri"/>
                <a:cs typeface="Calibri"/>
                <a:sym typeface="Calibri"/>
              </a:rPr>
              <a:t>MODEL DEVELOPMENT &amp; EVALUATION</a:t>
            </a:r>
            <a:endParaRPr b="0" i="0" sz="1200" u="none" cap="none" strike="noStrike">
              <a:solidFill>
                <a:schemeClr val="accent1"/>
              </a:solidFill>
              <a:latin typeface="Calibri"/>
              <a:ea typeface="Calibri"/>
              <a:cs typeface="Calibri"/>
              <a:sym typeface="Calibri"/>
            </a:endParaRPr>
          </a:p>
        </p:txBody>
      </p:sp>
      <p:pic>
        <p:nvPicPr>
          <p:cNvPr id="320" name="Google Shape;320;p6"/>
          <p:cNvPicPr preferRelativeResize="0"/>
          <p:nvPr/>
        </p:nvPicPr>
        <p:blipFill rotWithShape="1">
          <a:blip r:embed="rId7">
            <a:alphaModFix/>
          </a:blip>
          <a:srcRect b="0" l="0" r="0" t="0"/>
          <a:stretch/>
        </p:blipFill>
        <p:spPr>
          <a:xfrm>
            <a:off x="6648449" y="2377665"/>
            <a:ext cx="1087699" cy="1004879"/>
          </a:xfrm>
          <a:prstGeom prst="rect">
            <a:avLst/>
          </a:prstGeom>
          <a:noFill/>
          <a:ln>
            <a:noFill/>
          </a:ln>
        </p:spPr>
      </p:pic>
      <p:sp>
        <p:nvSpPr>
          <p:cNvPr id="321" name="Google Shape;321;p6"/>
          <p:cNvSpPr txBox="1"/>
          <p:nvPr/>
        </p:nvSpPr>
        <p:spPr>
          <a:xfrm>
            <a:off x="6142360" y="1980979"/>
            <a:ext cx="348343"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none" cap="none" strike="noStrike">
                <a:solidFill>
                  <a:srgbClr val="BFBFBF"/>
                </a:solidFill>
                <a:latin typeface="Arial"/>
                <a:ea typeface="Arial"/>
                <a:cs typeface="Arial"/>
                <a:sym typeface="Arial"/>
              </a:rPr>
              <a:t>|</a:t>
            </a:r>
            <a:endParaRPr b="0" i="0" sz="1400" u="none" cap="none" strike="noStrike">
              <a:solidFill>
                <a:srgbClr val="BFBFBF"/>
              </a:solidFill>
              <a:latin typeface="Arial"/>
              <a:ea typeface="Arial"/>
              <a:cs typeface="Arial"/>
              <a:sym typeface="Arial"/>
            </a:endParaRPr>
          </a:p>
        </p:txBody>
      </p:sp>
      <p:pic>
        <p:nvPicPr>
          <p:cNvPr id="322" name="Google Shape;322;p6"/>
          <p:cNvPicPr preferRelativeResize="0"/>
          <p:nvPr/>
        </p:nvPicPr>
        <p:blipFill rotWithShape="1">
          <a:blip r:embed="rId5">
            <a:alphaModFix/>
          </a:blip>
          <a:srcRect b="0" l="0" r="0" t="0"/>
          <a:stretch/>
        </p:blipFill>
        <p:spPr>
          <a:xfrm>
            <a:off x="6003356" y="2661645"/>
            <a:ext cx="495343" cy="243861"/>
          </a:xfrm>
          <a:prstGeom prst="rect">
            <a:avLst/>
          </a:prstGeom>
          <a:noFill/>
          <a:ln>
            <a:noFill/>
          </a:ln>
        </p:spPr>
      </p:pic>
      <p:sp>
        <p:nvSpPr>
          <p:cNvPr id="323" name="Google Shape;323;p6"/>
          <p:cNvSpPr txBox="1"/>
          <p:nvPr/>
        </p:nvSpPr>
        <p:spPr>
          <a:xfrm>
            <a:off x="6237456" y="3344068"/>
            <a:ext cx="24627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Feature Engineering</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Network Modification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Loss and Prediction Analyses</a:t>
            </a:r>
            <a:endParaRPr b="0" i="0" sz="12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